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708" r:id="rId4"/>
    <p:sldMasterId id="2147483715" r:id="rId5"/>
  </p:sldMasterIdLst>
  <p:notesMasterIdLst>
    <p:notesMasterId r:id="rId15"/>
  </p:notesMasterIdLst>
  <p:handoutMasterIdLst>
    <p:handoutMasterId r:id="rId16"/>
  </p:handoutMasterIdLst>
  <p:sldIdLst>
    <p:sldId id="256" r:id="rId6"/>
    <p:sldId id="421" r:id="rId7"/>
    <p:sldId id="370" r:id="rId8"/>
    <p:sldId id="371" r:id="rId9"/>
    <p:sldId id="372" r:id="rId10"/>
    <p:sldId id="373" r:id="rId11"/>
    <p:sldId id="374" r:id="rId12"/>
    <p:sldId id="375" r:id="rId13"/>
    <p:sldId id="376" r:id="rId14"/>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96" userDrawn="1">
          <p15:clr>
            <a:srgbClr val="A4A3A4"/>
          </p15:clr>
        </p15:guide>
        <p15:guide id="3" pos="4269" userDrawn="1">
          <p15:clr>
            <a:srgbClr val="A4A3A4"/>
          </p15:clr>
        </p15:guide>
        <p15:guide id="6" orient="horz" pos="489" userDrawn="1">
          <p15:clr>
            <a:srgbClr val="A4A3A4"/>
          </p15:clr>
        </p15:guide>
        <p15:guide id="7" orient="horz" pos="28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5A2519-528B-9DE4-5045-B45B4B53FB47}" name="Mary-Ann Bruce" initials="MAB" userId="S::mary-ann.bruce@nicheconsult.co.uk::709f6301-8818-45b9-a00a-6e69c5c98eb4" providerId="AD"/>
  <p188:author id="{060DCA22-43CA-3419-7FB9-EE71E277B16E}" name="Ros Gray" initials="RG" userId="S::Ros.Gray@nicheconsult.co.uk::7805f619-ac48-4236-b247-df04ae703665" providerId="AD"/>
  <p188:author id="{9D65B82A-A926-6789-628C-03DEB74C5C0C}" name="Kate Jury" initials="KJ" userId="S::kate.jury@nicheconsult.co.uk::886e6aea-3edb-477f-b9d2-00cddc45becd" providerId="AD"/>
  <p188:author id="{E7AF5E43-0AF3-0E84-1E92-4EC9879E380A}" name="Kathryn Hyde-Bales" initials="KH" userId="S::Kathryn.hyde-bales@nicheconsult.co.uk::978b00bd-52ca-4590-a3e4-ce95d409e742" providerId="AD"/>
  <p188:author id="{6C73F89D-7174-97B5-F5CD-856C7E4C6A28}" name="Sarah Dunnett" initials="SD" userId="S::Sarah.Dunnett@nicheconsult.co.uk::ce674ddf-bbb8-4d62-9572-29f891edbf33" providerId="AD"/>
  <p188:author id="{013176EB-C16B-A0C9-4E38-3C2E6AF5719B}" name="Sue Bagshaw" initials="SB" userId="S::Sue.Bagshaw@nicheconsult.co.uk::42731d4f-ba0a-46b7-8ff1-1e07fb76ab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om mccarthy" initials="tm" lastIdx="5" clrIdx="0">
    <p:extLst>
      <p:ext uri="{19B8F6BF-5375-455C-9EA6-DF929625EA0E}">
        <p15:presenceInfo xmlns:p15="http://schemas.microsoft.com/office/powerpoint/2012/main" userId="1ff58eadb9a2cfa2" providerId="Windows Live"/>
      </p:ext>
    </p:extLst>
  </p:cmAuthor>
  <p:cmAuthor id="2" name="James Fitton" initials="JF" lastIdx="20" clrIdx="1">
    <p:extLst>
      <p:ext uri="{19B8F6BF-5375-455C-9EA6-DF929625EA0E}">
        <p15:presenceInfo xmlns:p15="http://schemas.microsoft.com/office/powerpoint/2012/main" userId="James Fitton" providerId="None"/>
      </p:ext>
    </p:extLst>
  </p:cmAuthor>
  <p:cmAuthor id="3" name="Mary-Ann" initials="M" lastIdx="4" clrIdx="2">
    <p:extLst>
      <p:ext uri="{19B8F6BF-5375-455C-9EA6-DF929625EA0E}">
        <p15:presenceInfo xmlns:p15="http://schemas.microsoft.com/office/powerpoint/2012/main" userId="S::mary-ann.bruce@nicheconsult.co.uk::709f6301-8818-45b9-a00a-6e69c5c98eb4" providerId="AD"/>
      </p:ext>
    </p:extLst>
  </p:cmAuthor>
  <p:cmAuthor id="4" name="Danni Sweeney" initials="DS" lastIdx="4" clrIdx="3">
    <p:extLst>
      <p:ext uri="{19B8F6BF-5375-455C-9EA6-DF929625EA0E}">
        <p15:presenceInfo xmlns:p15="http://schemas.microsoft.com/office/powerpoint/2012/main" userId="S::Danielle.Sweeney@nicheconsult.co.uk::41ed335e-5694-4785-98b3-5e3bbc20bcc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000"/>
    <a:srgbClr val="00B0F0"/>
    <a:srgbClr val="96D9E2"/>
    <a:srgbClr val="DEF3F6"/>
    <a:srgbClr val="89C64F"/>
    <a:srgbClr val="B4C6E7"/>
    <a:srgbClr val="7F7F7F"/>
    <a:srgbClr val="D9D9D9"/>
    <a:srgbClr val="78BF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4" autoAdjust="0"/>
    <p:restoredTop sz="94660"/>
  </p:normalViewPr>
  <p:slideViewPr>
    <p:cSldViewPr snapToGrid="0">
      <p:cViewPr varScale="1">
        <p:scale>
          <a:sx n="84" d="100"/>
          <a:sy n="84" d="100"/>
        </p:scale>
        <p:origin x="2640" y="102"/>
      </p:cViewPr>
      <p:guideLst>
        <p:guide pos="96"/>
        <p:guide pos="4269"/>
        <p:guide orient="horz" pos="489"/>
        <p:guide orient="horz" pos="285"/>
      </p:guideLst>
    </p:cSldViewPr>
  </p:slideViewPr>
  <p:notesTextViewPr>
    <p:cViewPr>
      <p:scale>
        <a:sx n="1" d="1"/>
        <a:sy n="1" d="1"/>
      </p:scale>
      <p:origin x="0" y="0"/>
    </p:cViewPr>
  </p:notesTextViewPr>
  <p:sorterViewPr>
    <p:cViewPr>
      <p:scale>
        <a:sx n="100" d="100"/>
        <a:sy n="100" d="100"/>
      </p:scale>
      <p:origin x="0" y="0"/>
    </p:cViewPr>
  </p:sorter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06" tIns="45702" rIns="91406" bIns="45702" rtlCol="0"/>
          <a:lstStyle>
            <a:lvl1pPr algn="l">
              <a:defRPr sz="1200"/>
            </a:lvl1pPr>
          </a:lstStyle>
          <a:p>
            <a:endParaRPr lang="en-GB" dirty="0"/>
          </a:p>
        </p:txBody>
      </p:sp>
      <p:sp>
        <p:nvSpPr>
          <p:cNvPr id="3" name="Date Placeholder 2"/>
          <p:cNvSpPr>
            <a:spLocks noGrp="1"/>
          </p:cNvSpPr>
          <p:nvPr>
            <p:ph type="dt" sz="quarter" idx="1"/>
          </p:nvPr>
        </p:nvSpPr>
        <p:spPr>
          <a:xfrm>
            <a:off x="3850444" y="1"/>
            <a:ext cx="2945659" cy="498056"/>
          </a:xfrm>
          <a:prstGeom prst="rect">
            <a:avLst/>
          </a:prstGeom>
        </p:spPr>
        <p:txBody>
          <a:bodyPr vert="horz" lIns="91406" tIns="45702" rIns="91406" bIns="45702" rtlCol="0"/>
          <a:lstStyle>
            <a:lvl1pPr algn="r">
              <a:defRPr sz="1200"/>
            </a:lvl1pPr>
          </a:lstStyle>
          <a:p>
            <a:fld id="{545DC78A-4E62-4708-A2B4-611A20DAF4E1}" type="datetimeFigureOut">
              <a:rPr lang="en-GB" smtClean="0"/>
              <a:t>24/06/2026</a:t>
            </a:fld>
            <a:endParaRPr lang="en-GB" dirty="0"/>
          </a:p>
        </p:txBody>
      </p:sp>
      <p:sp>
        <p:nvSpPr>
          <p:cNvPr id="4" name="Footer Placeholder 3"/>
          <p:cNvSpPr>
            <a:spLocks noGrp="1"/>
          </p:cNvSpPr>
          <p:nvPr>
            <p:ph type="ftr" sz="quarter" idx="2"/>
          </p:nvPr>
        </p:nvSpPr>
        <p:spPr>
          <a:xfrm>
            <a:off x="1" y="9428584"/>
            <a:ext cx="2945659" cy="498056"/>
          </a:xfrm>
          <a:prstGeom prst="rect">
            <a:avLst/>
          </a:prstGeom>
        </p:spPr>
        <p:txBody>
          <a:bodyPr vert="horz" lIns="91406" tIns="45702" rIns="91406" bIns="45702"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4" y="9428584"/>
            <a:ext cx="2945659" cy="498056"/>
          </a:xfrm>
          <a:prstGeom prst="rect">
            <a:avLst/>
          </a:prstGeom>
        </p:spPr>
        <p:txBody>
          <a:bodyPr vert="horz" lIns="91406" tIns="45702" rIns="91406" bIns="45702" rtlCol="0" anchor="b"/>
          <a:lstStyle>
            <a:lvl1pPr algn="r">
              <a:defRPr sz="1200"/>
            </a:lvl1pPr>
          </a:lstStyle>
          <a:p>
            <a:fld id="{FA9A006F-6C84-46A9-9DF6-36A4EB28454F}" type="slidenum">
              <a:rPr lang="en-GB" smtClean="0"/>
              <a:t>‹#›</a:t>
            </a:fld>
            <a:endParaRPr lang="en-GB" dirty="0"/>
          </a:p>
        </p:txBody>
      </p:sp>
    </p:spTree>
    <p:extLst>
      <p:ext uri="{BB962C8B-B14F-4D97-AF65-F5344CB8AC3E}">
        <p14:creationId xmlns:p14="http://schemas.microsoft.com/office/powerpoint/2010/main" val="901248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06" tIns="45702" rIns="91406" bIns="45702" rtlCol="0"/>
          <a:lstStyle>
            <a:lvl1pPr algn="l">
              <a:defRPr sz="1200"/>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06" tIns="45702" rIns="91406" bIns="45702" rtlCol="0"/>
          <a:lstStyle>
            <a:lvl1pPr algn="r">
              <a:defRPr sz="1200"/>
            </a:lvl1pPr>
          </a:lstStyle>
          <a:p>
            <a:fld id="{0FDD3349-2591-4015-81C5-F75CBCB0EE78}" type="datetimeFigureOut">
              <a:rPr lang="en-GB" smtClean="0"/>
              <a:t>24/06/2026</a:t>
            </a:fld>
            <a:endParaRPr lang="en-GB" dirty="0"/>
          </a:p>
        </p:txBody>
      </p:sp>
      <p:sp>
        <p:nvSpPr>
          <p:cNvPr id="4" name="Slide Image Placeholder 3"/>
          <p:cNvSpPr>
            <a:spLocks noGrp="1" noRot="1" noChangeAspect="1"/>
          </p:cNvSpPr>
          <p:nvPr>
            <p:ph type="sldImg" idx="2"/>
          </p:nvPr>
        </p:nvSpPr>
        <p:spPr>
          <a:xfrm>
            <a:off x="2239963" y="1241425"/>
            <a:ext cx="2317750" cy="3348038"/>
          </a:xfrm>
          <a:prstGeom prst="rect">
            <a:avLst/>
          </a:prstGeom>
          <a:noFill/>
          <a:ln w="12700">
            <a:solidFill>
              <a:prstClr val="black"/>
            </a:solidFill>
          </a:ln>
        </p:spPr>
        <p:txBody>
          <a:bodyPr vert="horz" lIns="91406" tIns="45702" rIns="91406" bIns="45702" rtlCol="0" anchor="ctr"/>
          <a:lstStyle/>
          <a:p>
            <a:endParaRPr lang="en-GB" dirty="0"/>
          </a:p>
        </p:txBody>
      </p:sp>
      <p:sp>
        <p:nvSpPr>
          <p:cNvPr id="5" name="Notes Placeholder 4"/>
          <p:cNvSpPr>
            <a:spLocks noGrp="1"/>
          </p:cNvSpPr>
          <p:nvPr>
            <p:ph type="body" sz="quarter" idx="3"/>
          </p:nvPr>
        </p:nvSpPr>
        <p:spPr>
          <a:xfrm>
            <a:off x="679768" y="4777196"/>
            <a:ext cx="5438140" cy="3908614"/>
          </a:xfrm>
          <a:prstGeom prst="rect">
            <a:avLst/>
          </a:prstGeom>
        </p:spPr>
        <p:txBody>
          <a:bodyPr vert="horz" lIns="91406" tIns="45702" rIns="91406" bIns="4570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4"/>
            <a:ext cx="2945659" cy="498056"/>
          </a:xfrm>
          <a:prstGeom prst="rect">
            <a:avLst/>
          </a:prstGeom>
        </p:spPr>
        <p:txBody>
          <a:bodyPr vert="horz" lIns="91406" tIns="45702" rIns="91406" bIns="45702"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4" y="9428584"/>
            <a:ext cx="2945659" cy="498056"/>
          </a:xfrm>
          <a:prstGeom prst="rect">
            <a:avLst/>
          </a:prstGeom>
        </p:spPr>
        <p:txBody>
          <a:bodyPr vert="horz" lIns="91406" tIns="45702" rIns="91406" bIns="45702" rtlCol="0" anchor="b"/>
          <a:lstStyle>
            <a:lvl1pPr algn="r">
              <a:defRPr sz="1200"/>
            </a:lvl1pPr>
          </a:lstStyle>
          <a:p>
            <a:fld id="{0A8EF1FC-2642-4235-9088-5C18AFD0E6C2}" type="slidenum">
              <a:rPr lang="en-GB" smtClean="0"/>
              <a:t>‹#›</a:t>
            </a:fld>
            <a:endParaRPr lang="en-GB" dirty="0"/>
          </a:p>
        </p:txBody>
      </p:sp>
    </p:spTree>
    <p:extLst>
      <p:ext uri="{BB962C8B-B14F-4D97-AF65-F5344CB8AC3E}">
        <p14:creationId xmlns:p14="http://schemas.microsoft.com/office/powerpoint/2010/main" val="3401991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1</a:t>
            </a:fld>
            <a:endParaRPr lang="en-GB" dirty="0"/>
          </a:p>
        </p:txBody>
      </p:sp>
    </p:spTree>
    <p:extLst>
      <p:ext uri="{BB962C8B-B14F-4D97-AF65-F5344CB8AC3E}">
        <p14:creationId xmlns:p14="http://schemas.microsoft.com/office/powerpoint/2010/main" val="254940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3</a:t>
            </a:fld>
            <a:endParaRPr lang="en-GB" dirty="0"/>
          </a:p>
        </p:txBody>
      </p:sp>
    </p:spTree>
    <p:extLst>
      <p:ext uri="{BB962C8B-B14F-4D97-AF65-F5344CB8AC3E}">
        <p14:creationId xmlns:p14="http://schemas.microsoft.com/office/powerpoint/2010/main" val="90708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4</a:t>
            </a:fld>
            <a:endParaRPr lang="en-GB" dirty="0"/>
          </a:p>
        </p:txBody>
      </p:sp>
    </p:spTree>
    <p:extLst>
      <p:ext uri="{BB962C8B-B14F-4D97-AF65-F5344CB8AC3E}">
        <p14:creationId xmlns:p14="http://schemas.microsoft.com/office/powerpoint/2010/main" val="790653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5</a:t>
            </a:fld>
            <a:endParaRPr lang="en-GB" dirty="0"/>
          </a:p>
        </p:txBody>
      </p:sp>
    </p:spTree>
    <p:extLst>
      <p:ext uri="{BB962C8B-B14F-4D97-AF65-F5344CB8AC3E}">
        <p14:creationId xmlns:p14="http://schemas.microsoft.com/office/powerpoint/2010/main" val="1006109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6</a:t>
            </a:fld>
            <a:endParaRPr lang="en-GB" dirty="0"/>
          </a:p>
        </p:txBody>
      </p:sp>
    </p:spTree>
    <p:extLst>
      <p:ext uri="{BB962C8B-B14F-4D97-AF65-F5344CB8AC3E}">
        <p14:creationId xmlns:p14="http://schemas.microsoft.com/office/powerpoint/2010/main" val="820687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7</a:t>
            </a:fld>
            <a:endParaRPr lang="en-GB" dirty="0"/>
          </a:p>
        </p:txBody>
      </p:sp>
    </p:spTree>
    <p:extLst>
      <p:ext uri="{BB962C8B-B14F-4D97-AF65-F5344CB8AC3E}">
        <p14:creationId xmlns:p14="http://schemas.microsoft.com/office/powerpoint/2010/main" val="394889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8</a:t>
            </a:fld>
            <a:endParaRPr lang="en-GB" dirty="0"/>
          </a:p>
        </p:txBody>
      </p:sp>
    </p:spTree>
    <p:extLst>
      <p:ext uri="{BB962C8B-B14F-4D97-AF65-F5344CB8AC3E}">
        <p14:creationId xmlns:p14="http://schemas.microsoft.com/office/powerpoint/2010/main" val="704015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9963" y="1241425"/>
            <a:ext cx="2317750" cy="3348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8EF1FC-2642-4235-9088-5C18AFD0E6C2}" type="slidenum">
              <a:rPr lang="en-GB" smtClean="0"/>
              <a:t>9</a:t>
            </a:fld>
            <a:endParaRPr lang="en-GB" dirty="0"/>
          </a:p>
        </p:txBody>
      </p:sp>
    </p:spTree>
    <p:extLst>
      <p:ext uri="{BB962C8B-B14F-4D97-AF65-F5344CB8AC3E}">
        <p14:creationId xmlns:p14="http://schemas.microsoft.com/office/powerpoint/2010/main" val="108354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893017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1671210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2709343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2142520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205320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2">
            <a:extLst>
              <a:ext uri="{FF2B5EF4-FFF2-40B4-BE49-F238E27FC236}">
                <a16:creationId xmlns:a16="http://schemas.microsoft.com/office/drawing/2014/main" id="{2CCAE2E7-4E38-610B-E12F-43F1B3E8230C}"/>
              </a:ext>
            </a:extLst>
          </p:cNvPr>
          <p:cNvSpPr txBox="1">
            <a:spLocks/>
          </p:cNvSpPr>
          <p:nvPr userDrawn="1"/>
        </p:nvSpPr>
        <p:spPr>
          <a:xfrm>
            <a:off x="6324054" y="9135521"/>
            <a:ext cx="535010" cy="255225"/>
          </a:xfrm>
          <a:prstGeom prst="rect">
            <a:avLst/>
          </a:prstGeom>
        </p:spPr>
        <p:txBody>
          <a:bodyPr/>
          <a:lstStyle>
            <a:defPPr>
              <a:defRPr lang="en-US"/>
            </a:defPPr>
            <a:lvl1pPr marL="0" algn="r" defTabSz="914400" rtl="0" eaLnBrk="1" latinLnBrk="0" hangingPunct="1">
              <a:defRPr sz="9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6CB4B4D-7CA3-9044-876B-883B54F8677D}" type="slidenum">
              <a:rPr lang="en-GB" sz="800" smtClean="0"/>
              <a:pPr/>
              <a:t>‹#›</a:t>
            </a:fld>
            <a:endParaRPr lang="en-GB" dirty="0"/>
          </a:p>
        </p:txBody>
      </p:sp>
      <p:sp>
        <p:nvSpPr>
          <p:cNvPr id="7" name="TextBox 6">
            <a:extLst>
              <a:ext uri="{FF2B5EF4-FFF2-40B4-BE49-F238E27FC236}">
                <a16:creationId xmlns:a16="http://schemas.microsoft.com/office/drawing/2014/main" id="{EAC4CC7E-7A3E-CFCA-D431-ABEACF8C8198}"/>
              </a:ext>
            </a:extLst>
          </p:cNvPr>
          <p:cNvSpPr txBox="1"/>
          <p:nvPr userDrawn="1"/>
        </p:nvSpPr>
        <p:spPr>
          <a:xfrm>
            <a:off x="116898" y="9677449"/>
            <a:ext cx="4019730" cy="230832"/>
          </a:xfrm>
          <a:prstGeom prst="rect">
            <a:avLst/>
          </a:prstGeom>
          <a:noFill/>
        </p:spPr>
        <p:txBody>
          <a:bodyPr wrap="square" rtlCol="0">
            <a:spAutoFit/>
          </a:bodyPr>
          <a:lstStyle/>
          <a:p>
            <a:r>
              <a:rPr lang="en-GB" sz="900" dirty="0">
                <a:solidFill>
                  <a:schemeClr val="bg1"/>
                </a:solidFill>
                <a:latin typeface="Arial" panose="020B0604020202020204" pitchFamily="34" charset="0"/>
                <a:cs typeface="Arial" panose="020B0604020202020204" pitchFamily="34" charset="0"/>
              </a:rPr>
              <a:t>Niche Health and Social Care Consulting, All rights reserved 2025</a:t>
            </a:r>
          </a:p>
        </p:txBody>
      </p:sp>
    </p:spTree>
    <p:extLst>
      <p:ext uri="{BB962C8B-B14F-4D97-AF65-F5344CB8AC3E}">
        <p14:creationId xmlns:p14="http://schemas.microsoft.com/office/powerpoint/2010/main" val="57159333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2266454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3779948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2024707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151932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1972327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126043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101F7-2257-430A-92C8-731366EF3798}" type="datetimeFigureOut">
              <a:rPr lang="en-GB" smtClean="0"/>
              <a:t>24/06/2026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3C47042-E0A3-49AB-AA89-936887E23879}" type="slidenum">
              <a:rPr lang="en-GB" smtClean="0"/>
              <a:t>‹#›</a:t>
            </a:fld>
            <a:endParaRPr lang="en-GB" dirty="0"/>
          </a:p>
        </p:txBody>
      </p:sp>
    </p:spTree>
    <p:extLst>
      <p:ext uri="{BB962C8B-B14F-4D97-AF65-F5344CB8AC3E}">
        <p14:creationId xmlns:p14="http://schemas.microsoft.com/office/powerpoint/2010/main" val="143791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Tree>
    <p:extLst>
      <p:ext uri="{BB962C8B-B14F-4D97-AF65-F5344CB8AC3E}">
        <p14:creationId xmlns:p14="http://schemas.microsoft.com/office/powerpoint/2010/main" val="37683610"/>
      </p:ext>
    </p:extLst>
  </p:cSld>
  <p:clrMap bg1="lt1" tx1="dk1" bg2="lt2" tx2="dk2" accent1="accent1" accent2="accent2" accent3="accent3" accent4="accent4" accent5="accent5" accent6="accent6" hlink="hlink" folHlink="folHlink"/>
  <p:sldLayoutIdLst>
    <p:sldLayoutId id="2147483709" r:id="rId1"/>
    <p:sldLayoutId id="2147483714" r:id="rId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D5101F7-2257-430A-92C8-731366EF3798}" type="datetimeFigureOut">
              <a:rPr lang="en-GB" smtClean="0"/>
              <a:t>24/06/2026</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3C47042-E0A3-49AB-AA89-936887E23879}" type="slidenum">
              <a:rPr lang="en-GB" smtClean="0"/>
              <a:t>‹#›</a:t>
            </a:fld>
            <a:endParaRPr lang="en-GB" dirty="0"/>
          </a:p>
        </p:txBody>
      </p:sp>
    </p:spTree>
    <p:extLst>
      <p:ext uri="{BB962C8B-B14F-4D97-AF65-F5344CB8AC3E}">
        <p14:creationId xmlns:p14="http://schemas.microsoft.com/office/powerpoint/2010/main" val="218172456"/>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B8B5CF9-20C4-8B06-E257-0A039AEF1E24}"/>
              </a:ext>
            </a:extLst>
          </p:cNvPr>
          <p:cNvPicPr>
            <a:picLocks noChangeAspect="1"/>
          </p:cNvPicPr>
          <p:nvPr/>
        </p:nvPicPr>
        <p:blipFill>
          <a:blip r:embed="rId3"/>
          <a:srcRect l="28268"/>
          <a:stretch>
            <a:fillRect/>
          </a:stretch>
        </p:blipFill>
        <p:spPr>
          <a:xfrm>
            <a:off x="0" y="2325446"/>
            <a:ext cx="6858000" cy="7580554"/>
          </a:xfrm>
          <a:prstGeom prst="round1Rect">
            <a:avLst>
              <a:gd name="adj" fmla="val 23081"/>
            </a:avLst>
          </a:prstGeom>
        </p:spPr>
      </p:pic>
      <p:sp>
        <p:nvSpPr>
          <p:cNvPr id="6" name="TextBox 5">
            <a:extLst>
              <a:ext uri="{FF2B5EF4-FFF2-40B4-BE49-F238E27FC236}">
                <a16:creationId xmlns:a16="http://schemas.microsoft.com/office/drawing/2014/main" id="{D2C822EF-4179-0D12-23A4-34F76782AE06}"/>
              </a:ext>
            </a:extLst>
          </p:cNvPr>
          <p:cNvSpPr txBox="1"/>
          <p:nvPr/>
        </p:nvSpPr>
        <p:spPr>
          <a:xfrm>
            <a:off x="-1637857" y="7708341"/>
            <a:ext cx="6704713" cy="830997"/>
          </a:xfrm>
          <a:prstGeom prst="rect">
            <a:avLst/>
          </a:prstGeom>
          <a:noFill/>
        </p:spPr>
        <p:txBody>
          <a:bodyPr wrap="square" rtlCol="0">
            <a:spAutoFit/>
          </a:bodyPr>
          <a:lstStyle/>
          <a:p>
            <a:pPr algn="r"/>
            <a:r>
              <a:rPr lang="en-GB" sz="4800" b="1" dirty="0">
                <a:solidFill>
                  <a:srgbClr val="FFC000"/>
                </a:solidFill>
                <a:latin typeface="Roboto" panose="02000000000000000000" pitchFamily="2" charset="0"/>
                <a:ea typeface="Roboto" panose="02000000000000000000" pitchFamily="2" charset="0"/>
                <a:cs typeface="Roboto" panose="02000000000000000000" pitchFamily="2" charset="0"/>
              </a:rPr>
              <a:t>IMPACT REPORT</a:t>
            </a:r>
          </a:p>
        </p:txBody>
      </p:sp>
      <p:sp>
        <p:nvSpPr>
          <p:cNvPr id="10" name="TextBox 9">
            <a:extLst>
              <a:ext uri="{FF2B5EF4-FFF2-40B4-BE49-F238E27FC236}">
                <a16:creationId xmlns:a16="http://schemas.microsoft.com/office/drawing/2014/main" id="{AF61A605-C301-A2A4-9D54-CEBE39153C21}"/>
              </a:ext>
            </a:extLst>
          </p:cNvPr>
          <p:cNvSpPr txBox="1"/>
          <p:nvPr/>
        </p:nvSpPr>
        <p:spPr>
          <a:xfrm>
            <a:off x="-564344" y="8353527"/>
            <a:ext cx="3012389" cy="769441"/>
          </a:xfrm>
          <a:prstGeom prst="rect">
            <a:avLst/>
          </a:prstGeom>
          <a:noFill/>
        </p:spPr>
        <p:txBody>
          <a:bodyPr wrap="square">
            <a:spAutoFit/>
          </a:bodyPr>
          <a:lstStyle/>
          <a:p>
            <a:pPr algn="r"/>
            <a:r>
              <a:rPr lang="en-GB" sz="4400" b="1" dirty="0">
                <a:solidFill>
                  <a:srgbClr val="FFC000"/>
                </a:solidFill>
                <a:latin typeface="Arial" panose="020B0604020202020204" pitchFamily="34" charset="0"/>
                <a:cs typeface="Arial" panose="020B0604020202020204" pitchFamily="34" charset="0"/>
              </a:rPr>
              <a:t>FY 2026</a:t>
            </a:r>
          </a:p>
        </p:txBody>
      </p:sp>
      <p:sp>
        <p:nvSpPr>
          <p:cNvPr id="9" name="Rectangle 8">
            <a:extLst>
              <a:ext uri="{FF2B5EF4-FFF2-40B4-BE49-F238E27FC236}">
                <a16:creationId xmlns:a16="http://schemas.microsoft.com/office/drawing/2014/main" id="{E337E813-9647-7D0B-A3D8-B8DFC104C10B}"/>
              </a:ext>
            </a:extLst>
          </p:cNvPr>
          <p:cNvSpPr/>
          <p:nvPr/>
        </p:nvSpPr>
        <p:spPr>
          <a:xfrm>
            <a:off x="0" y="7598469"/>
            <a:ext cx="5312780" cy="1528823"/>
          </a:xfrm>
          <a:prstGeom prst="rect">
            <a:avLst/>
          </a:prstGeom>
          <a:solidFill>
            <a:srgbClr val="FFC000">
              <a:alpha val="3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8" name="Picture 27">
            <a:extLst>
              <a:ext uri="{FF2B5EF4-FFF2-40B4-BE49-F238E27FC236}">
                <a16:creationId xmlns:a16="http://schemas.microsoft.com/office/drawing/2014/main" id="{93A81E12-AB7B-0764-4EE6-49D414A10098}"/>
              </a:ext>
            </a:extLst>
          </p:cNvPr>
          <p:cNvPicPr>
            <a:picLocks noChangeAspect="1"/>
          </p:cNvPicPr>
          <p:nvPr/>
        </p:nvPicPr>
        <p:blipFill>
          <a:blip r:embed="rId4"/>
          <a:stretch>
            <a:fillRect/>
          </a:stretch>
        </p:blipFill>
        <p:spPr>
          <a:xfrm>
            <a:off x="2625188" y="132594"/>
            <a:ext cx="4232812" cy="1414144"/>
          </a:xfrm>
          <a:prstGeom prst="rect">
            <a:avLst/>
          </a:prstGeom>
        </p:spPr>
      </p:pic>
      <p:pic>
        <p:nvPicPr>
          <p:cNvPr id="30" name="Graphic 29">
            <a:extLst>
              <a:ext uri="{FF2B5EF4-FFF2-40B4-BE49-F238E27FC236}">
                <a16:creationId xmlns:a16="http://schemas.microsoft.com/office/drawing/2014/main" id="{24E1F151-6C73-B9E9-618B-B4A025CD398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386897" y="7495739"/>
            <a:ext cx="1112326" cy="1623834"/>
          </a:xfrm>
          <a:prstGeom prst="rect">
            <a:avLst/>
          </a:prstGeom>
        </p:spPr>
      </p:pic>
    </p:spTree>
    <p:extLst>
      <p:ext uri="{BB962C8B-B14F-4D97-AF65-F5344CB8AC3E}">
        <p14:creationId xmlns:p14="http://schemas.microsoft.com/office/powerpoint/2010/main" val="1139484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8BAD669-E8C5-464D-9C0F-4EAB5260B04E}"/>
              </a:ext>
            </a:extLst>
          </p:cNvPr>
          <p:cNvSpPr/>
          <p:nvPr/>
        </p:nvSpPr>
        <p:spPr>
          <a:xfrm>
            <a:off x="69449" y="164066"/>
            <a:ext cx="6858000" cy="1125537"/>
          </a:xfrm>
          <a:prstGeom prst="rect">
            <a:avLst/>
          </a:prstGeom>
        </p:spPr>
        <p:txBody>
          <a:bodyPr wrap="square">
            <a:noAutofit/>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Rectangle 6">
            <a:extLst>
              <a:ext uri="{FF2B5EF4-FFF2-40B4-BE49-F238E27FC236}">
                <a16:creationId xmlns:a16="http://schemas.microsoft.com/office/drawing/2014/main" id="{9AD3F00F-08D6-4FE6-BAD0-34852D4C6897}"/>
              </a:ext>
            </a:extLst>
          </p:cNvPr>
          <p:cNvSpPr/>
          <p:nvPr/>
        </p:nvSpPr>
        <p:spPr>
          <a:xfrm>
            <a:off x="121876" y="872110"/>
            <a:ext cx="6753146" cy="538308"/>
          </a:xfrm>
          <a:prstGeom prst="rect">
            <a:avLst/>
          </a:prstGeom>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i="0" u="none" strike="noStrike" kern="1200" cap="none" spc="0" normalizeH="0" baseline="0" noProof="0" dirty="0">
                <a:ln>
                  <a:noFill/>
                </a:ln>
                <a:solidFill>
                  <a:srgbClr val="00B0F0"/>
                </a:solidFill>
                <a:effectLst/>
                <a:uLnTx/>
                <a:uFillTx/>
                <a:latin typeface="Roboto" panose="02000000000000000000" pitchFamily="2" charset="0"/>
                <a:ea typeface="Roboto" panose="02000000000000000000" pitchFamily="2" charset="0"/>
                <a:cs typeface="Roboto" panose="02000000000000000000" pitchFamily="2" charset="0"/>
              </a:rPr>
              <a:t>Welcome to our </a:t>
            </a:r>
            <a:r>
              <a:rPr lang="en-GB" sz="2000" dirty="0">
                <a:solidFill>
                  <a:srgbClr val="00B0F0"/>
                </a:solidFill>
                <a:latin typeface="Roboto" panose="02000000000000000000" pitchFamily="2" charset="0"/>
                <a:ea typeface="Roboto" panose="02000000000000000000" pitchFamily="2" charset="0"/>
                <a:cs typeface="Roboto" panose="02000000000000000000" pitchFamily="2" charset="0"/>
              </a:rPr>
              <a:t>third</a:t>
            </a:r>
            <a:r>
              <a:rPr kumimoji="0" lang="en-GB" sz="2000" i="0" u="none" strike="noStrike" kern="1200" cap="none" spc="0" normalizeH="0" baseline="0" noProof="0" dirty="0">
                <a:ln>
                  <a:noFill/>
                </a:ln>
                <a:solidFill>
                  <a:srgbClr val="00B0F0"/>
                </a:solidFill>
                <a:effectLst/>
                <a:uLnTx/>
                <a:uFillTx/>
                <a:latin typeface="Roboto" panose="02000000000000000000" pitchFamily="2" charset="0"/>
                <a:ea typeface="Roboto" panose="02000000000000000000" pitchFamily="2" charset="0"/>
                <a:cs typeface="Roboto" panose="02000000000000000000" pitchFamily="2" charset="0"/>
              </a:rPr>
              <a:t> </a:t>
            </a:r>
            <a:r>
              <a:rPr kumimoji="0" lang="en-GB" sz="2000" b="1" i="0" u="none" strike="noStrike" kern="1200" cap="none" spc="0" normalizeH="0" baseline="0" noProof="0" dirty="0">
                <a:ln>
                  <a:noFill/>
                </a:ln>
                <a:solidFill>
                  <a:srgbClr val="00B0F0"/>
                </a:solidFill>
                <a:effectLst/>
                <a:uLnTx/>
                <a:uFillTx/>
                <a:latin typeface="Roboto" panose="02000000000000000000" pitchFamily="2" charset="0"/>
                <a:ea typeface="Roboto" panose="02000000000000000000" pitchFamily="2" charset="0"/>
                <a:cs typeface="Roboto" panose="02000000000000000000" pitchFamily="2" charset="0"/>
              </a:rPr>
              <a:t>impact</a:t>
            </a:r>
            <a:r>
              <a:rPr kumimoji="0" lang="en-GB" sz="2000" i="0" u="none" strike="noStrike" kern="1200" cap="none" spc="0" normalizeH="0" baseline="0" noProof="0" dirty="0">
                <a:ln>
                  <a:noFill/>
                </a:ln>
                <a:solidFill>
                  <a:srgbClr val="00B0F0"/>
                </a:solidFill>
                <a:effectLst/>
                <a:uLnTx/>
                <a:uFillTx/>
                <a:latin typeface="Roboto" panose="02000000000000000000" pitchFamily="2" charset="0"/>
                <a:ea typeface="Roboto" panose="02000000000000000000" pitchFamily="2" charset="0"/>
                <a:cs typeface="Roboto" panose="02000000000000000000" pitchFamily="2" charset="0"/>
              </a:rPr>
              <a:t> report</a:t>
            </a:r>
          </a:p>
        </p:txBody>
      </p:sp>
      <p:sp>
        <p:nvSpPr>
          <p:cNvPr id="8" name="Rectangle 7">
            <a:extLst>
              <a:ext uri="{FF2B5EF4-FFF2-40B4-BE49-F238E27FC236}">
                <a16:creationId xmlns:a16="http://schemas.microsoft.com/office/drawing/2014/main" id="{2A8BBD2F-F7B5-46AD-B6E9-DD9008CD6645}"/>
              </a:ext>
            </a:extLst>
          </p:cNvPr>
          <p:cNvSpPr/>
          <p:nvPr/>
        </p:nvSpPr>
        <p:spPr>
          <a:xfrm>
            <a:off x="2334514" y="1594493"/>
            <a:ext cx="4418632" cy="8311507"/>
          </a:xfrm>
          <a:prstGeom prst="rect">
            <a:avLst/>
          </a:prstGeom>
        </p:spPr>
        <p:txBody>
          <a:bodyPr wrap="square">
            <a:noAutofit/>
          </a:bodyPr>
          <a:lstStyle/>
          <a:p>
            <a:pPr>
              <a:lnSpc>
                <a:spcPct val="107000"/>
              </a:lnSpc>
              <a:spcAft>
                <a:spcPts val="800"/>
              </a:spcAft>
            </a:pPr>
            <a:r>
              <a:rPr lang="en-GB" sz="1400" dirty="0">
                <a:latin typeface="Roboto" panose="02000000000000000000" pitchFamily="2" charset="0"/>
                <a:ea typeface="Roboto" panose="02000000000000000000" pitchFamily="2" charset="0"/>
                <a:cs typeface="Roboto" panose="02000000000000000000" pitchFamily="2" charset="0"/>
              </a:rPr>
              <a:t>We are delighted to share our 2026 </a:t>
            </a:r>
            <a:r>
              <a:rPr lang="en-GB" sz="1400" b="1" dirty="0">
                <a:latin typeface="Roboto" panose="02000000000000000000" pitchFamily="2" charset="0"/>
                <a:ea typeface="Roboto" panose="02000000000000000000" pitchFamily="2" charset="0"/>
                <a:cs typeface="Roboto" panose="02000000000000000000" pitchFamily="2" charset="0"/>
              </a:rPr>
              <a:t>Impact Report </a:t>
            </a:r>
            <a:r>
              <a:rPr lang="en-GB" sz="1400" dirty="0">
                <a:latin typeface="Roboto" panose="02000000000000000000" pitchFamily="2" charset="0"/>
                <a:ea typeface="Roboto" panose="02000000000000000000" pitchFamily="2" charset="0"/>
                <a:cs typeface="Roboto" panose="02000000000000000000" pitchFamily="2" charset="0"/>
              </a:rPr>
              <a:t>with you. </a:t>
            </a:r>
            <a:endPar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dirty="0">
                <a:solidFill>
                  <a:prstClr val="black"/>
                </a:solidFill>
                <a:latin typeface="Roboto" panose="02000000000000000000" pitchFamily="2" charset="0"/>
                <a:ea typeface="Roboto" panose="02000000000000000000" pitchFamily="2" charset="0"/>
                <a:cs typeface="Roboto" panose="02000000000000000000" pitchFamily="2" charset="0"/>
              </a:rPr>
              <a:t>All parts of the NHS have struggled this year as the changes to the fundamental structures of NHS England take shape. Many people working in the NHS have lost their jobs or been redeployed and along with this so much organisational intelligence has been lost.</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This has of course impacted Niche as we have also, like many other suppliers, started to negotiate the new landscape. The next few years will see continuing normalising of new ways of working.</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This year we have delivered a range of important </a:t>
            </a:r>
            <a:r>
              <a:rPr lang="en-GB" sz="1400" dirty="0">
                <a:solidFill>
                  <a:prstClr val="black"/>
                </a:solidFill>
                <a:latin typeface="Roboto" panose="02000000000000000000" pitchFamily="2" charset="0"/>
                <a:ea typeface="Roboto" panose="02000000000000000000" pitchFamily="2" charset="0"/>
                <a:cs typeface="Roboto" panose="02000000000000000000" pitchFamily="2" charset="0"/>
              </a:rPr>
              <a:t>reviews, some of which have been underway for some years. One of these is a review of the complex care pathway for children and young people in London and the regions.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dirty="0">
                <a:solidFill>
                  <a:prstClr val="black"/>
                </a:solidFill>
                <a:latin typeface="Roboto" panose="02000000000000000000" pitchFamily="2" charset="0"/>
                <a:ea typeface="Roboto" panose="02000000000000000000" pitchFamily="2" charset="0"/>
                <a:cs typeface="Roboto" panose="02000000000000000000" pitchFamily="2" charset="0"/>
              </a:rPr>
              <a:t>As a firm we see first hand the impacts of poor mental healthcare for young people and their families. Particularly how fragmented their access to quality services which promote early intervention. We are hopeful that our work can help to detail the work which is needed to level-up care provision for young people, all over the country.</a:t>
            </a:r>
            <a:endPar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We are excited to move into a space where we not only deliver reports and insights, but that we also spend time actively helping services to improve.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As ever, our moniker of being ‘reliably independent’ matters more than ever for healthcare services today.</a:t>
            </a:r>
            <a:endParaRPr lang="en-GB" sz="1400" dirty="0">
              <a:solidFill>
                <a:prstClr val="black"/>
              </a:solidFill>
              <a:latin typeface="Roboto" panose="02000000000000000000" pitchFamily="2" charset="0"/>
              <a:ea typeface="Roboto" panose="02000000000000000000" pitchFamily="2" charset="0"/>
              <a:cs typeface="Roboto" panose="02000000000000000000" pitchFamily="2" charset="0"/>
            </a:endParaRPr>
          </a:p>
        </p:txBody>
      </p:sp>
      <p:sp>
        <p:nvSpPr>
          <p:cNvPr id="11" name="TextBox 10">
            <a:extLst>
              <a:ext uri="{FF2B5EF4-FFF2-40B4-BE49-F238E27FC236}">
                <a16:creationId xmlns:a16="http://schemas.microsoft.com/office/drawing/2014/main" id="{2C44B6A0-E27C-D5B4-F585-32E058B960F8}"/>
              </a:ext>
            </a:extLst>
          </p:cNvPr>
          <p:cNvSpPr txBox="1"/>
          <p:nvPr/>
        </p:nvSpPr>
        <p:spPr>
          <a:xfrm>
            <a:off x="104854" y="3477059"/>
            <a:ext cx="3524490" cy="536622"/>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Kate Jury</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400" b="1" i="0" u="none" strike="noStrike" kern="1200" cap="none" spc="0" normalizeH="0" baseline="0" noProof="0" dirty="0">
                <a:ln>
                  <a:noFill/>
                </a:ln>
                <a:solidFill>
                  <a:srgbClr val="92D050"/>
                </a:solidFill>
                <a:effectLst/>
                <a:uLnTx/>
                <a:uFillTx/>
                <a:latin typeface="Roboto" panose="02000000000000000000" pitchFamily="2" charset="0"/>
                <a:ea typeface="Roboto" panose="02000000000000000000" pitchFamily="2" charset="0"/>
                <a:cs typeface="Roboto" panose="02000000000000000000" pitchFamily="2" charset="0"/>
              </a:rPr>
              <a:t>Managing Partner, Niche</a:t>
            </a:r>
          </a:p>
        </p:txBody>
      </p:sp>
      <p:pic>
        <p:nvPicPr>
          <p:cNvPr id="4" name="Picture 3">
            <a:extLst>
              <a:ext uri="{FF2B5EF4-FFF2-40B4-BE49-F238E27FC236}">
                <a16:creationId xmlns:a16="http://schemas.microsoft.com/office/drawing/2014/main" id="{4511EE21-10B9-F178-8A8F-C6DFAB53F198}"/>
              </a:ext>
            </a:extLst>
          </p:cNvPr>
          <p:cNvPicPr>
            <a:picLocks noChangeAspect="1"/>
          </p:cNvPicPr>
          <p:nvPr/>
        </p:nvPicPr>
        <p:blipFill>
          <a:blip r:embed="rId2">
            <a:extLst>
              <a:ext uri="{BEBA8EAE-BF5A-486C-A8C5-ECC9F3942E4B}">
                <a14:imgProps xmlns:a14="http://schemas.microsoft.com/office/drawing/2010/main">
                  <a14:imgLayer r:embed="rId3">
                    <a14:imgEffect>
                      <a14:saturation sat="33000"/>
                    </a14:imgEffect>
                  </a14:imgLayer>
                </a14:imgProps>
              </a:ext>
            </a:extLst>
          </a:blip>
          <a:stretch>
            <a:fillRect/>
          </a:stretch>
        </p:blipFill>
        <p:spPr>
          <a:xfrm>
            <a:off x="648444" y="1499134"/>
            <a:ext cx="1218655" cy="1824419"/>
          </a:xfrm>
          <a:prstGeom prst="rect">
            <a:avLst/>
          </a:prstGeom>
        </p:spPr>
      </p:pic>
      <p:sp>
        <p:nvSpPr>
          <p:cNvPr id="6" name="Freeform: Shape 5">
            <a:extLst>
              <a:ext uri="{FF2B5EF4-FFF2-40B4-BE49-F238E27FC236}">
                <a16:creationId xmlns:a16="http://schemas.microsoft.com/office/drawing/2014/main" id="{04A83203-4C90-DC7C-8002-0D04183CBD13}"/>
              </a:ext>
            </a:extLst>
          </p:cNvPr>
          <p:cNvSpPr/>
          <p:nvPr/>
        </p:nvSpPr>
        <p:spPr>
          <a:xfrm rot="16200000">
            <a:off x="-1774758" y="6659335"/>
            <a:ext cx="4435633" cy="886120"/>
          </a:xfrm>
          <a:custGeom>
            <a:avLst/>
            <a:gdLst>
              <a:gd name="connsiteX0" fmla="*/ 0 w 2941804"/>
              <a:gd name="connsiteY0" fmla="*/ 0 h 886120"/>
              <a:gd name="connsiteX1" fmla="*/ 2941804 w 2941804"/>
              <a:gd name="connsiteY1" fmla="*/ 0 h 886120"/>
              <a:gd name="connsiteX2" fmla="*/ 2905295 w 2941804"/>
              <a:gd name="connsiteY2" fmla="*/ 64724 h 886120"/>
              <a:gd name="connsiteX3" fmla="*/ 1647766 w 2941804"/>
              <a:gd name="connsiteY3" fmla="*/ 876503 h 886120"/>
              <a:gd name="connsiteX4" fmla="*/ 1470920 w 2941804"/>
              <a:gd name="connsiteY4" fmla="*/ 886120 h 886120"/>
              <a:gd name="connsiteX5" fmla="*/ 1470884 w 2941804"/>
              <a:gd name="connsiteY5" fmla="*/ 886120 h 886120"/>
              <a:gd name="connsiteX6" fmla="*/ 1294038 w 2941804"/>
              <a:gd name="connsiteY6" fmla="*/ 876503 h 886120"/>
              <a:gd name="connsiteX7" fmla="*/ 36509 w 2941804"/>
              <a:gd name="connsiteY7" fmla="*/ 64724 h 88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1804" h="886120">
                <a:moveTo>
                  <a:pt x="0" y="0"/>
                </a:moveTo>
                <a:lnTo>
                  <a:pt x="2941804" y="0"/>
                </a:lnTo>
                <a:lnTo>
                  <a:pt x="2905295" y="64724"/>
                </a:lnTo>
                <a:cubicBezTo>
                  <a:pt x="2625520" y="510739"/>
                  <a:pt x="2171129" y="819259"/>
                  <a:pt x="1647766" y="876503"/>
                </a:cubicBezTo>
                <a:lnTo>
                  <a:pt x="1470920" y="886120"/>
                </a:lnTo>
                <a:lnTo>
                  <a:pt x="1470884" y="886120"/>
                </a:lnTo>
                <a:lnTo>
                  <a:pt x="1294038" y="876503"/>
                </a:lnTo>
                <a:cubicBezTo>
                  <a:pt x="770675" y="819259"/>
                  <a:pt x="316284" y="510739"/>
                  <a:pt x="36509" y="64724"/>
                </a:cubicBezTo>
                <a:close/>
              </a:path>
            </a:pathLst>
          </a:custGeom>
          <a:solidFill>
            <a:srgbClr val="92D050">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0" name="TextBox 9">
            <a:extLst>
              <a:ext uri="{FF2B5EF4-FFF2-40B4-BE49-F238E27FC236}">
                <a16:creationId xmlns:a16="http://schemas.microsoft.com/office/drawing/2014/main" id="{84180A8B-E875-0716-BDF6-8497F046C19B}"/>
              </a:ext>
            </a:extLst>
          </p:cNvPr>
          <p:cNvSpPr txBox="1"/>
          <p:nvPr/>
        </p:nvSpPr>
        <p:spPr>
          <a:xfrm>
            <a:off x="121876" y="9372602"/>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33397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0A164C5-5D4E-85A8-2155-9204D86DE870}"/>
              </a:ext>
            </a:extLst>
          </p:cNvPr>
          <p:cNvSpPr txBox="1"/>
          <p:nvPr/>
        </p:nvSpPr>
        <p:spPr>
          <a:xfrm>
            <a:off x="362227" y="964385"/>
            <a:ext cx="6414811" cy="3844386"/>
          </a:xfrm>
          <a:prstGeom prst="rect">
            <a:avLst/>
          </a:prstGeom>
          <a:noFill/>
          <a:ln>
            <a:noFill/>
          </a:ln>
        </p:spPr>
        <p:txBody>
          <a:bodyPr wrap="square" lIns="0" tIns="0" rIns="0" bIns="0" rtlCol="0">
            <a:spAutoFit/>
          </a:bodyPr>
          <a:lstStyle/>
          <a:p>
            <a:pPr>
              <a:spcAft>
                <a:spcPts val="600"/>
              </a:spcAft>
            </a:pPr>
            <a:r>
              <a:rPr lang="en-GB" dirty="0">
                <a:solidFill>
                  <a:srgbClr val="FFC000"/>
                </a:solidFill>
                <a:latin typeface="Roboto" panose="02000000000000000000" pitchFamily="2" charset="0"/>
                <a:ea typeface="Roboto" panose="02000000000000000000" pitchFamily="2" charset="0"/>
                <a:cs typeface="Roboto" panose="02000000000000000000" pitchFamily="2" charset="0"/>
              </a:rPr>
              <a:t>Introduction</a:t>
            </a:r>
          </a:p>
          <a:p>
            <a:pPr>
              <a:spcAft>
                <a:spcPts val="600"/>
              </a:spcAft>
            </a:pPr>
            <a:r>
              <a:rPr lang="en-GB" sz="1200" dirty="0">
                <a:latin typeface="Roboto" panose="02000000000000000000" pitchFamily="2" charset="0"/>
                <a:ea typeface="Roboto" panose="02000000000000000000" pitchFamily="2" charset="0"/>
                <a:cs typeface="Roboto" panose="02000000000000000000" pitchFamily="2" charset="0"/>
              </a:rPr>
              <a:t>This year we have worked against the context of a process of substantial change in the NHS. Uncertainties and restructuring for our major clients have inevitably had a knock-on effect on a specialist company such as Niche. We remain one of only a very small handful of consultancy practices which are both an EOT and a B Corp.</a:t>
            </a:r>
          </a:p>
          <a:p>
            <a:pPr>
              <a:spcAft>
                <a:spcPts val="600"/>
              </a:spcAft>
            </a:pPr>
            <a:r>
              <a:rPr lang="en-GB" sz="1200" kern="100" dirty="0">
                <a:effectLst/>
                <a:latin typeface="Roboto" panose="02000000000000000000" pitchFamily="2" charset="0"/>
                <a:ea typeface="Roboto" panose="02000000000000000000" pitchFamily="2" charset="0"/>
                <a:cs typeface="Roboto" panose="02000000000000000000" pitchFamily="2" charset="0"/>
              </a:rPr>
              <a:t>This report presents an analysis of our impact as an organisation over the past year. It takes into account: the work we deliver, our workforce, and our social and environmental impact.</a:t>
            </a:r>
          </a:p>
          <a:p>
            <a:pPr>
              <a:spcAft>
                <a:spcPts val="600"/>
              </a:spcAft>
            </a:pP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a:lnSpc>
                <a:spcPct val="107000"/>
              </a:lnSpc>
              <a:spcAft>
                <a:spcPts val="800"/>
              </a:spcAft>
            </a:pPr>
            <a:r>
              <a:rPr lang="en-GB" kern="100" dirty="0">
                <a:solidFill>
                  <a:srgbClr val="92D050"/>
                </a:solidFill>
                <a:effectLst/>
                <a:latin typeface="Roboto" panose="02000000000000000000" pitchFamily="2" charset="0"/>
                <a:ea typeface="Roboto" panose="02000000000000000000" pitchFamily="2" charset="0"/>
                <a:cs typeface="Roboto" panose="02000000000000000000" pitchFamily="2" charset="0"/>
              </a:rPr>
              <a:t>1. The highlights of 2025/26</a:t>
            </a:r>
          </a:p>
          <a:p>
            <a:pPr lvl="0">
              <a:lnSpc>
                <a:spcPct val="107000"/>
              </a:lnSpc>
              <a:tabLst>
                <a:tab pos="457200" algn="l"/>
              </a:tabLst>
            </a:pPr>
            <a:r>
              <a:rPr lang="en-GB" sz="1200" kern="100" dirty="0">
                <a:effectLst/>
                <a:latin typeface="Roboto" panose="02000000000000000000" pitchFamily="2" charset="0"/>
                <a:ea typeface="Roboto" panose="02000000000000000000" pitchFamily="2" charset="0"/>
                <a:cs typeface="Roboto" panose="02000000000000000000" pitchFamily="2" charset="0"/>
              </a:rPr>
              <a:t>During the year, we completed a total of </a:t>
            </a:r>
            <a:r>
              <a:rPr lang="en-GB" sz="1200" kern="100" dirty="0">
                <a:latin typeface="Roboto" panose="02000000000000000000" pitchFamily="2" charset="0"/>
                <a:ea typeface="Roboto" panose="02000000000000000000" pitchFamily="2" charset="0"/>
                <a:cs typeface="Roboto" panose="02000000000000000000" pitchFamily="2" charset="0"/>
              </a:rPr>
              <a:t>56 </a:t>
            </a:r>
            <a:r>
              <a:rPr lang="en-GB" sz="1200" kern="100" dirty="0">
                <a:effectLst/>
                <a:latin typeface="Roboto" panose="02000000000000000000" pitchFamily="2" charset="0"/>
                <a:ea typeface="Roboto" panose="02000000000000000000" pitchFamily="2" charset="0"/>
                <a:cs typeface="Roboto" panose="02000000000000000000" pitchFamily="2" charset="0"/>
              </a:rPr>
              <a:t>projects, more than one a week, and a very similar number to the previous year, albeit on average somewhat smaller. </a:t>
            </a:r>
          </a:p>
          <a:p>
            <a:pPr lvl="0">
              <a:lnSpc>
                <a:spcPct val="107000"/>
              </a:lnSpc>
              <a:tabLst>
                <a:tab pos="457200" algn="l"/>
              </a:tabLst>
            </a:pPr>
            <a:endParaRPr lang="en-GB" sz="1200" kern="100" dirty="0">
              <a:latin typeface="Roboto" panose="02000000000000000000" pitchFamily="2" charset="0"/>
              <a:ea typeface="Roboto" panose="02000000000000000000" pitchFamily="2" charset="0"/>
              <a:cs typeface="Roboto" panose="02000000000000000000" pitchFamily="2" charset="0"/>
            </a:endParaRPr>
          </a:p>
          <a:p>
            <a:pPr>
              <a:lnSpc>
                <a:spcPct val="107000"/>
              </a:lnSpc>
              <a:tabLst>
                <a:tab pos="457200" algn="l"/>
              </a:tabLst>
            </a:pPr>
            <a:r>
              <a:rPr lang="en-GB" sz="1200" kern="100" dirty="0">
                <a:latin typeface="Roboto" panose="02000000000000000000" pitchFamily="2" charset="0"/>
                <a:ea typeface="Roboto" panose="02000000000000000000" pitchFamily="2" charset="0"/>
                <a:cs typeface="Roboto" panose="02000000000000000000" pitchFamily="2" charset="0"/>
              </a:rPr>
              <a:t>When considered by client group, our largest single patient/service user group remains people with mental health problems, although the proportion is falling. Just under half of our projects in this year were focussed on people with mental health problems, and 39% by revenue. Maternity services were a new and substantial area of focus.</a:t>
            </a: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a:spcAft>
                <a:spcPts val="6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5" name="Freeform: Shape 4">
            <a:extLst>
              <a:ext uri="{FF2B5EF4-FFF2-40B4-BE49-F238E27FC236}">
                <a16:creationId xmlns:a16="http://schemas.microsoft.com/office/drawing/2014/main" id="{447EC607-6468-62D2-2AF1-5111DD02D8AA}"/>
              </a:ext>
            </a:extLst>
          </p:cNvPr>
          <p:cNvSpPr/>
          <p:nvPr/>
        </p:nvSpPr>
        <p:spPr>
          <a:xfrm rot="5400000">
            <a:off x="3316178" y="4728291"/>
            <a:ext cx="5268639" cy="1807751"/>
          </a:xfrm>
          <a:custGeom>
            <a:avLst/>
            <a:gdLst>
              <a:gd name="connsiteX0" fmla="*/ 0 w 2941804"/>
              <a:gd name="connsiteY0" fmla="*/ 0 h 886120"/>
              <a:gd name="connsiteX1" fmla="*/ 2941804 w 2941804"/>
              <a:gd name="connsiteY1" fmla="*/ 0 h 886120"/>
              <a:gd name="connsiteX2" fmla="*/ 2905295 w 2941804"/>
              <a:gd name="connsiteY2" fmla="*/ 64724 h 886120"/>
              <a:gd name="connsiteX3" fmla="*/ 1647766 w 2941804"/>
              <a:gd name="connsiteY3" fmla="*/ 876503 h 886120"/>
              <a:gd name="connsiteX4" fmla="*/ 1470920 w 2941804"/>
              <a:gd name="connsiteY4" fmla="*/ 886120 h 886120"/>
              <a:gd name="connsiteX5" fmla="*/ 1470884 w 2941804"/>
              <a:gd name="connsiteY5" fmla="*/ 886120 h 886120"/>
              <a:gd name="connsiteX6" fmla="*/ 1294038 w 2941804"/>
              <a:gd name="connsiteY6" fmla="*/ 876503 h 886120"/>
              <a:gd name="connsiteX7" fmla="*/ 36509 w 2941804"/>
              <a:gd name="connsiteY7" fmla="*/ 64724 h 88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1804" h="886120">
                <a:moveTo>
                  <a:pt x="0" y="0"/>
                </a:moveTo>
                <a:lnTo>
                  <a:pt x="2941804" y="0"/>
                </a:lnTo>
                <a:lnTo>
                  <a:pt x="2905295" y="64724"/>
                </a:lnTo>
                <a:cubicBezTo>
                  <a:pt x="2625520" y="510739"/>
                  <a:pt x="2171129" y="819259"/>
                  <a:pt x="1647766" y="876503"/>
                </a:cubicBezTo>
                <a:lnTo>
                  <a:pt x="1470920" y="886120"/>
                </a:lnTo>
                <a:lnTo>
                  <a:pt x="1470884" y="886120"/>
                </a:lnTo>
                <a:lnTo>
                  <a:pt x="1294038" y="876503"/>
                </a:lnTo>
                <a:cubicBezTo>
                  <a:pt x="770675" y="819259"/>
                  <a:pt x="316284" y="510739"/>
                  <a:pt x="36509" y="64724"/>
                </a:cubicBezTo>
                <a:close/>
              </a:path>
            </a:pathLst>
          </a:custGeom>
          <a:solidFill>
            <a:srgbClr val="FFC000">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1" name="TextBox 20">
            <a:extLst>
              <a:ext uri="{FF2B5EF4-FFF2-40B4-BE49-F238E27FC236}">
                <a16:creationId xmlns:a16="http://schemas.microsoft.com/office/drawing/2014/main" id="{F48C9808-A943-A755-6826-CFA41AC06B22}"/>
              </a:ext>
            </a:extLst>
          </p:cNvPr>
          <p:cNvSpPr txBox="1"/>
          <p:nvPr/>
        </p:nvSpPr>
        <p:spPr>
          <a:xfrm>
            <a:off x="313572" y="4784790"/>
            <a:ext cx="5543218" cy="4890698"/>
          </a:xfrm>
          <a:prstGeom prst="rect">
            <a:avLst/>
          </a:prstGeom>
          <a:noFill/>
        </p:spPr>
        <p:txBody>
          <a:bodyPr wrap="square">
            <a:spAutoFit/>
          </a:bodyPr>
          <a:lstStyle/>
          <a:p>
            <a:pPr>
              <a:lnSpc>
                <a:spcPct val="107000"/>
              </a:lnSpc>
            </a:pPr>
            <a:r>
              <a:rPr lang="en-GB" sz="1400" kern="100" dirty="0">
                <a:solidFill>
                  <a:srgbClr val="00B0F0"/>
                </a:solidFill>
                <a:latin typeface="Roboto" panose="02000000000000000000" pitchFamily="2" charset="0"/>
                <a:ea typeface="Roboto" panose="02000000000000000000" pitchFamily="2" charset="0"/>
                <a:cs typeface="Roboto" panose="02000000000000000000" pitchFamily="2" charset="0"/>
              </a:rPr>
              <a:t>Some </a:t>
            </a:r>
            <a:r>
              <a:rPr lang="en-GB" sz="1400" kern="100" dirty="0">
                <a:solidFill>
                  <a:srgbClr val="00B0F0"/>
                </a:solidFill>
                <a:effectLst/>
                <a:latin typeface="Roboto" panose="02000000000000000000" pitchFamily="2" charset="0"/>
                <a:ea typeface="Roboto" panose="02000000000000000000" pitchFamily="2" charset="0"/>
                <a:cs typeface="Roboto" panose="02000000000000000000" pitchFamily="2" charset="0"/>
              </a:rPr>
              <a:t>highlights of projects completed during the year have included:</a:t>
            </a:r>
          </a:p>
          <a:p>
            <a:pPr>
              <a:lnSpc>
                <a:spcPct val="107000"/>
              </a:lnSpc>
            </a:pPr>
            <a:endParaRPr lang="en-GB" sz="1400" b="1" kern="100" dirty="0">
              <a:solidFill>
                <a:srgbClr val="00B0F0"/>
              </a:solidFill>
              <a:latin typeface="Roboto" panose="02000000000000000000" pitchFamily="2" charset="0"/>
              <a:ea typeface="Roboto" panose="02000000000000000000" pitchFamily="2" charset="0"/>
              <a:cs typeface="Roboto" panose="02000000000000000000" pitchFamily="2" charset="0"/>
            </a:endParaRPr>
          </a:p>
          <a:p>
            <a:pPr marL="171450" indent="-171450">
              <a:lnSpc>
                <a:spcPct val="107000"/>
              </a:lnSpc>
              <a:buFont typeface="Arial" panose="020B0604020202020204" pitchFamily="34" charset="0"/>
              <a:buChar char="•"/>
            </a:pPr>
            <a:r>
              <a:rPr lang="en-GB" sz="1400" kern="100" dirty="0">
                <a:latin typeface="Roboto" panose="02000000000000000000" pitchFamily="2" charset="0"/>
                <a:ea typeface="Roboto" panose="02000000000000000000" pitchFamily="2" charset="0"/>
                <a:cs typeface="Roboto" panose="02000000000000000000" pitchFamily="2" charset="0"/>
              </a:rPr>
              <a:t>Completion of a review of the pathway for complex needs in children and young people in London and across other regions.</a:t>
            </a:r>
          </a:p>
          <a:p>
            <a:pPr marL="171450" indent="-171450">
              <a:lnSpc>
                <a:spcPct val="107000"/>
              </a:lnSpc>
              <a:buFont typeface="Arial" panose="020B0604020202020204" pitchFamily="34" charset="0"/>
              <a:buChar char="•"/>
            </a:pPr>
            <a:r>
              <a:rPr lang="en-GB" sz="1400" kern="100" dirty="0">
                <a:latin typeface="Roboto" panose="02000000000000000000" pitchFamily="2" charset="0"/>
                <a:ea typeface="Roboto" panose="02000000000000000000" pitchFamily="2" charset="0"/>
                <a:cs typeface="Roboto" panose="02000000000000000000" pitchFamily="2" charset="0"/>
              </a:rPr>
              <a:t>A follow-up review of Greater Manchester Mental Health alongside Professor Oliver Shanley.</a:t>
            </a:r>
          </a:p>
          <a:p>
            <a:pPr marL="171450" indent="-171450">
              <a:lnSpc>
                <a:spcPct val="107000"/>
              </a:lnSpc>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A review of the clinical safety culture at a hospice.</a:t>
            </a:r>
          </a:p>
          <a:p>
            <a:pPr marL="171450" indent="-171450">
              <a:lnSpc>
                <a:spcPct val="107000"/>
              </a:lnSpc>
              <a:buFont typeface="Arial" panose="020B0604020202020204" pitchFamily="34" charset="0"/>
              <a:buChar char="•"/>
            </a:pPr>
            <a:r>
              <a:rPr lang="en-GB" sz="1400" kern="100" dirty="0">
                <a:latin typeface="Roboto" panose="02000000000000000000" pitchFamily="2" charset="0"/>
                <a:ea typeface="Roboto" panose="02000000000000000000" pitchFamily="2" charset="0"/>
                <a:cs typeface="Roboto" panose="02000000000000000000" pitchFamily="2" charset="0"/>
              </a:rPr>
              <a:t>A review of the way concerns into spinal services were handled and an assessment of whether next steps are needed in the review process.</a:t>
            </a:r>
          </a:p>
          <a:p>
            <a:pPr marL="171450" indent="-171450">
              <a:lnSpc>
                <a:spcPct val="107000"/>
              </a:lnSpc>
              <a:buFont typeface="Arial" panose="020B0604020202020204" pitchFamily="34" charset="0"/>
              <a:buChar char="•"/>
            </a:pPr>
            <a:r>
              <a:rPr lang="en-GB" sz="1400" kern="100" dirty="0">
                <a:latin typeface="Roboto" panose="02000000000000000000" pitchFamily="2" charset="0"/>
                <a:ea typeface="Roboto" panose="02000000000000000000" pitchFamily="2" charset="0"/>
                <a:cs typeface="Roboto" panose="02000000000000000000" pitchFamily="2" charset="0"/>
              </a:rPr>
              <a:t>Assurance analysis of mortality data across Norfolk and Suffolk – as the first stage of a project to understand and address mortality risks across specialist mental health and learning disability services in the area.</a:t>
            </a:r>
          </a:p>
          <a:p>
            <a:pPr marL="171450" indent="-171450">
              <a:lnSpc>
                <a:spcPct val="107000"/>
              </a:lnSpc>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A review of the </a:t>
            </a:r>
            <a:r>
              <a:rPr lang="en-GB" sz="1400" kern="100" dirty="0">
                <a:latin typeface="Roboto" panose="02000000000000000000" pitchFamily="2" charset="0"/>
                <a:ea typeface="Roboto" panose="02000000000000000000" pitchFamily="2" charset="0"/>
                <a:cs typeface="Roboto" panose="02000000000000000000" pitchFamily="2" charset="0"/>
              </a:rPr>
              <a:t>quality governance and safety culture of specialist mental health services in East London.</a:t>
            </a:r>
          </a:p>
          <a:p>
            <a:pPr marL="171450" indent="-171450">
              <a:lnSpc>
                <a:spcPct val="107000"/>
              </a:lnSpc>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We were commissioned to do a </a:t>
            </a:r>
            <a:r>
              <a:rPr lang="en-GB" sz="1400" kern="100" dirty="0">
                <a:latin typeface="Roboto" panose="02000000000000000000" pitchFamily="2" charset="0"/>
                <a:ea typeface="Roboto" panose="02000000000000000000" pitchFamily="2" charset="0"/>
                <a:cs typeface="Roboto" panose="02000000000000000000" pitchFamily="2" charset="0"/>
              </a:rPr>
              <a:t>thematic review on a cluster of incidents in the south of England.</a:t>
            </a:r>
            <a:endParaRPr lang="en-GB" sz="1400" kern="100" dirty="0">
              <a:effectLst/>
              <a:latin typeface="Roboto" panose="02000000000000000000" pitchFamily="2" charset="0"/>
              <a:ea typeface="Roboto" panose="02000000000000000000" pitchFamily="2" charset="0"/>
              <a:cs typeface="Roboto" panose="02000000000000000000" pitchFamily="2" charset="0"/>
            </a:endParaRPr>
          </a:p>
          <a:p>
            <a:pPr>
              <a:lnSpc>
                <a:spcPct val="107000"/>
              </a:lnSpc>
            </a:pPr>
            <a:endParaRPr lang="en-GB" sz="1400" b="1" kern="100" dirty="0">
              <a:solidFill>
                <a:srgbClr val="00B0F0"/>
              </a:solidFill>
              <a:latin typeface="Roboto" panose="02000000000000000000" pitchFamily="2" charset="0"/>
              <a:ea typeface="Roboto" panose="02000000000000000000" pitchFamily="2" charset="0"/>
              <a:cs typeface="Roboto" panose="02000000000000000000" pitchFamily="2" charset="0"/>
            </a:endParaRPr>
          </a:p>
          <a:p>
            <a:pPr>
              <a:lnSpc>
                <a:spcPct val="107000"/>
              </a:lnSpc>
            </a:pPr>
            <a:endParaRPr lang="en-GB" sz="1200" b="1" kern="100" dirty="0">
              <a:solidFill>
                <a:srgbClr val="00B0F0"/>
              </a:solidFill>
              <a:effectLst/>
              <a:latin typeface="Bierstadt" panose="020B0004020202020204" pitchFamily="34"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EADA471A-81BE-D158-7D74-FCD39778E306}"/>
              </a:ext>
            </a:extLst>
          </p:cNvPr>
          <p:cNvSpPr txBox="1"/>
          <p:nvPr/>
        </p:nvSpPr>
        <p:spPr>
          <a:xfrm>
            <a:off x="4430748" y="9441105"/>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27854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sp>
        <p:nvSpPr>
          <p:cNvPr id="11" name="Rectangle 2">
            <a:extLst>
              <a:ext uri="{FF2B5EF4-FFF2-40B4-BE49-F238E27FC236}">
                <a16:creationId xmlns:a16="http://schemas.microsoft.com/office/drawing/2014/main" id="{BAEADCE8-8430-EBCB-76C6-647584A9030C}"/>
              </a:ext>
            </a:extLst>
          </p:cNvPr>
          <p:cNvSpPr>
            <a:spLocks noChangeArrowheads="1"/>
          </p:cNvSpPr>
          <p:nvPr/>
        </p:nvSpPr>
        <p:spPr bwMode="auto">
          <a:xfrm>
            <a:off x="80962" y="468250"/>
            <a:ext cx="6696076"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rgbClr val="89C64F"/>
                </a:solidFill>
                <a:effectLst/>
                <a:latin typeface="Roboto" panose="02000000000000000000" pitchFamily="2" charset="0"/>
                <a:ea typeface="Roboto" panose="02000000000000000000" pitchFamily="2" charset="0"/>
                <a:cs typeface="Roboto" panose="02000000000000000000" pitchFamily="2" charset="0"/>
              </a:rPr>
              <a:t>2. Delivery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rPr>
              <a:t>During the year, we completed a total of </a:t>
            </a:r>
            <a:r>
              <a:rPr lang="en-GB" altLang="en-US" sz="1400" dirty="0">
                <a:latin typeface="Roboto" panose="02000000000000000000" pitchFamily="2" charset="0"/>
                <a:ea typeface="Roboto" panose="02000000000000000000" pitchFamily="2" charset="0"/>
                <a:cs typeface="Roboto" panose="02000000000000000000" pitchFamily="2" charset="0"/>
              </a:rPr>
              <a:t>56</a:t>
            </a:r>
            <a:r>
              <a:rPr kumimoji="0" lang="en-GB" altLang="en-US" sz="1400"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rPr>
              <a:t> projects, a very similar number to the previous year. By type of project, the single biggest proportion remains investigations into serious incidents in mental health services, but this fell from 57% of our workload </a:t>
            </a:r>
            <a:r>
              <a:rPr lang="en-GB" altLang="en-US" sz="1400" dirty="0">
                <a:latin typeface="Roboto" panose="02000000000000000000" pitchFamily="2" charset="0"/>
                <a:ea typeface="Roboto" panose="02000000000000000000" pitchFamily="2" charset="0"/>
                <a:cs typeface="Roboto" panose="02000000000000000000" pitchFamily="2" charset="0"/>
              </a:rPr>
              <a:t>last year to 37% this year. Both non mental health investigations and governance projects grew substantially in significance over the year.</a:t>
            </a:r>
            <a:endParaRPr kumimoji="0" lang="en-GB" altLang="en-US" sz="1400"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13" name="TextBox 12">
            <a:extLst>
              <a:ext uri="{FF2B5EF4-FFF2-40B4-BE49-F238E27FC236}">
                <a16:creationId xmlns:a16="http://schemas.microsoft.com/office/drawing/2014/main" id="{9FF9E9F2-F854-9CD5-3B24-F2F1BF4A1D62}"/>
              </a:ext>
            </a:extLst>
          </p:cNvPr>
          <p:cNvSpPr txBox="1"/>
          <p:nvPr/>
        </p:nvSpPr>
        <p:spPr>
          <a:xfrm>
            <a:off x="121876" y="4014962"/>
            <a:ext cx="6696075" cy="73866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Bierstadt" panose="020B0004020202020204" pitchFamily="34" charset="0"/>
                <a:ea typeface="Calibri" panose="020F0502020204030204" pitchFamily="34" charset="0"/>
                <a:cs typeface="Arial" panose="020B0604020202020204" pitchFamily="34" charset="0"/>
              </a:rPr>
              <a:t>When considered by client group, our largest single patient/service user group </a:t>
            </a:r>
            <a:r>
              <a:rPr lang="en-GB" altLang="en-US" sz="1400" dirty="0">
                <a:solidFill>
                  <a:prstClr val="black"/>
                </a:solidFill>
                <a:latin typeface="Bierstadt" panose="020B0004020202020204" pitchFamily="34" charset="0"/>
                <a:ea typeface="Calibri" panose="020F0502020204030204" pitchFamily="34" charset="0"/>
                <a:cs typeface="Arial" panose="020B0604020202020204" pitchFamily="34" charset="0"/>
              </a:rPr>
              <a:t>remains</a:t>
            </a:r>
            <a:r>
              <a:rPr kumimoji="0" lang="en-GB" altLang="en-US" sz="1400" b="0" i="0" u="none" strike="noStrike" kern="1200" cap="none" spc="0" normalizeH="0" baseline="0" noProof="0" dirty="0">
                <a:ln>
                  <a:noFill/>
                </a:ln>
                <a:solidFill>
                  <a:prstClr val="black"/>
                </a:solidFill>
                <a:effectLst/>
                <a:uLnTx/>
                <a:uFillTx/>
                <a:latin typeface="Bierstadt" panose="020B0004020202020204" pitchFamily="34" charset="0"/>
                <a:ea typeface="Calibri" panose="020F0502020204030204" pitchFamily="34" charset="0"/>
                <a:cs typeface="Arial" panose="020B0604020202020204" pitchFamily="34" charset="0"/>
              </a:rPr>
              <a:t> people with mental health problems, albeit this has fallen over the year. A wide range of other health conditions now underlies the majority of our work. </a:t>
            </a:r>
          </a:p>
        </p:txBody>
      </p:sp>
      <p:sp>
        <p:nvSpPr>
          <p:cNvPr id="15" name="TextBox 14">
            <a:extLst>
              <a:ext uri="{FF2B5EF4-FFF2-40B4-BE49-F238E27FC236}">
                <a16:creationId xmlns:a16="http://schemas.microsoft.com/office/drawing/2014/main" id="{7B66C239-EE08-CF84-D37E-AD21B7292189}"/>
              </a:ext>
            </a:extLst>
          </p:cNvPr>
          <p:cNvSpPr txBox="1"/>
          <p:nvPr/>
        </p:nvSpPr>
        <p:spPr>
          <a:xfrm>
            <a:off x="168872" y="6384792"/>
            <a:ext cx="6608162" cy="73866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When considered by region, we have maintained a good spread of work across England. Growing regions have South East England, and non NHS work, although in year changes have been modest.</a:t>
            </a:r>
          </a:p>
        </p:txBody>
      </p:sp>
      <p:sp>
        <p:nvSpPr>
          <p:cNvPr id="2" name="Isosceles Triangle 1">
            <a:extLst>
              <a:ext uri="{FF2B5EF4-FFF2-40B4-BE49-F238E27FC236}">
                <a16:creationId xmlns:a16="http://schemas.microsoft.com/office/drawing/2014/main" id="{CD1F205D-4F34-BEF5-7753-D15193008314}"/>
              </a:ext>
            </a:extLst>
          </p:cNvPr>
          <p:cNvSpPr/>
          <p:nvPr/>
        </p:nvSpPr>
        <p:spPr>
          <a:xfrm rot="5400000">
            <a:off x="560138" y="2741103"/>
            <a:ext cx="1313041" cy="472440"/>
          </a:xfrm>
          <a:prstGeom prst="triangl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Isosceles Triangle 2">
            <a:extLst>
              <a:ext uri="{FF2B5EF4-FFF2-40B4-BE49-F238E27FC236}">
                <a16:creationId xmlns:a16="http://schemas.microsoft.com/office/drawing/2014/main" id="{C7B59180-EEF4-9B05-406B-30B276B98A73}"/>
              </a:ext>
            </a:extLst>
          </p:cNvPr>
          <p:cNvSpPr/>
          <p:nvPr/>
        </p:nvSpPr>
        <p:spPr>
          <a:xfrm rot="5400000">
            <a:off x="560138" y="5279968"/>
            <a:ext cx="1313041" cy="472440"/>
          </a:xfrm>
          <a:prstGeom prst="triangl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a:extLst>
              <a:ext uri="{FF2B5EF4-FFF2-40B4-BE49-F238E27FC236}">
                <a16:creationId xmlns:a16="http://schemas.microsoft.com/office/drawing/2014/main" id="{BF2C6BBC-7D6F-4B9D-DF18-0747FBCA4FBE}"/>
              </a:ext>
            </a:extLst>
          </p:cNvPr>
          <p:cNvSpPr/>
          <p:nvPr/>
        </p:nvSpPr>
        <p:spPr>
          <a:xfrm rot="5400000">
            <a:off x="560138" y="7967924"/>
            <a:ext cx="1313041" cy="472440"/>
          </a:xfrm>
          <a:prstGeom prst="triangl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id="{7C10DA1C-36B2-A675-5271-DEFBF0B8C6C1}"/>
              </a:ext>
            </a:extLst>
          </p:cNvPr>
          <p:cNvGraphicFramePr>
            <a:graphicFrameLocks noGrp="1"/>
          </p:cNvGraphicFramePr>
          <p:nvPr>
            <p:extLst>
              <p:ext uri="{D42A27DB-BD31-4B8C-83A1-F6EECF244321}">
                <p14:modId xmlns:p14="http://schemas.microsoft.com/office/powerpoint/2010/main" val="282420080"/>
              </p:ext>
            </p:extLst>
          </p:nvPr>
        </p:nvGraphicFramePr>
        <p:xfrm>
          <a:off x="1746250" y="2114291"/>
          <a:ext cx="3708400" cy="1673098"/>
        </p:xfrm>
        <a:graphic>
          <a:graphicData uri="http://schemas.openxmlformats.org/drawingml/2006/table">
            <a:tbl>
              <a:tblPr firstRow="1" firstCol="1" bandRow="1"/>
              <a:tblGrid>
                <a:gridCol w="2489200">
                  <a:extLst>
                    <a:ext uri="{9D8B030D-6E8A-4147-A177-3AD203B41FA5}">
                      <a16:colId xmlns:a16="http://schemas.microsoft.com/office/drawing/2014/main" val="1495651569"/>
                    </a:ext>
                  </a:extLst>
                </a:gridCol>
                <a:gridCol w="609600">
                  <a:extLst>
                    <a:ext uri="{9D8B030D-6E8A-4147-A177-3AD203B41FA5}">
                      <a16:colId xmlns:a16="http://schemas.microsoft.com/office/drawing/2014/main" val="3283583628"/>
                    </a:ext>
                  </a:extLst>
                </a:gridCol>
                <a:gridCol w="609600">
                  <a:extLst>
                    <a:ext uri="{9D8B030D-6E8A-4147-A177-3AD203B41FA5}">
                      <a16:colId xmlns:a16="http://schemas.microsoft.com/office/drawing/2014/main" val="1868190869"/>
                    </a:ext>
                  </a:extLst>
                </a:gridCol>
              </a:tblGrid>
              <a:tr h="184150">
                <a:tc>
                  <a:txBody>
                    <a:bodyPr/>
                    <a:lstStyle/>
                    <a:p>
                      <a:pPr algn="ctr">
                        <a:lnSpc>
                          <a:spcPct val="115000"/>
                        </a:lnSpc>
                        <a:spcAft>
                          <a:spcPts val="800"/>
                        </a:spcAft>
                        <a:buNone/>
                      </a:pPr>
                      <a:r>
                        <a:rPr lang="en-GB" sz="1100" b="1" kern="0">
                          <a:solidFill>
                            <a:srgbClr val="FFC000"/>
                          </a:solidFill>
                          <a:effectLst/>
                          <a:latin typeface="Bierstadt" panose="020B0004020202020204" pitchFamily="34" charset="0"/>
                          <a:ea typeface="Times New Roman" panose="02020603050405020304" pitchFamily="18" charset="0"/>
                          <a:cs typeface="Times New Roman" panose="02020603050405020304" pitchFamily="18" charset="0"/>
                        </a:rPr>
                        <a:t>Projects by project type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4244518322"/>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MH Investigation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37%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542981991"/>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Non-MH Investigation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19%</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953716942"/>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Governance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18%</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4090413897"/>
                  </a:ext>
                </a:extLst>
              </a:tr>
              <a:tr h="184150">
                <a:tc>
                  <a:txBody>
                    <a:bodyPr/>
                    <a:lstStyle/>
                    <a:p>
                      <a:pPr>
                        <a:lnSpc>
                          <a:spcPct val="115000"/>
                        </a:lnSpc>
                        <a:spcAft>
                          <a:spcPts val="800"/>
                        </a:spcAft>
                        <a:buNone/>
                      </a:pPr>
                      <a:r>
                        <a:rPr lang="en-GB" sz="1100" b="1" kern="0" dirty="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Modelling</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4237872770"/>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Other</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2159239554"/>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Evaluation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5%</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319494934"/>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Assurance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2209761961"/>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Mortality</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dirty="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2190483148"/>
                  </a:ext>
                </a:extLst>
              </a:tr>
            </a:tbl>
          </a:graphicData>
        </a:graphic>
      </p:graphicFrame>
      <p:graphicFrame>
        <p:nvGraphicFramePr>
          <p:cNvPr id="7" name="Table 6">
            <a:extLst>
              <a:ext uri="{FF2B5EF4-FFF2-40B4-BE49-F238E27FC236}">
                <a16:creationId xmlns:a16="http://schemas.microsoft.com/office/drawing/2014/main" id="{CAE4C0F8-6059-2F04-5028-1E346858098E}"/>
              </a:ext>
            </a:extLst>
          </p:cNvPr>
          <p:cNvGraphicFramePr>
            <a:graphicFrameLocks noGrp="1"/>
          </p:cNvGraphicFramePr>
          <p:nvPr>
            <p:extLst>
              <p:ext uri="{D42A27DB-BD31-4B8C-83A1-F6EECF244321}">
                <p14:modId xmlns:p14="http://schemas.microsoft.com/office/powerpoint/2010/main" val="2085552200"/>
              </p:ext>
            </p:extLst>
          </p:nvPr>
        </p:nvGraphicFramePr>
        <p:xfrm>
          <a:off x="1746250" y="4950074"/>
          <a:ext cx="3708400" cy="936498"/>
        </p:xfrm>
        <a:graphic>
          <a:graphicData uri="http://schemas.openxmlformats.org/drawingml/2006/table">
            <a:tbl>
              <a:tblPr firstRow="1" firstCol="1" bandRow="1"/>
              <a:tblGrid>
                <a:gridCol w="2489200">
                  <a:extLst>
                    <a:ext uri="{9D8B030D-6E8A-4147-A177-3AD203B41FA5}">
                      <a16:colId xmlns:a16="http://schemas.microsoft.com/office/drawing/2014/main" val="1772692566"/>
                    </a:ext>
                  </a:extLst>
                </a:gridCol>
                <a:gridCol w="609600">
                  <a:extLst>
                    <a:ext uri="{9D8B030D-6E8A-4147-A177-3AD203B41FA5}">
                      <a16:colId xmlns:a16="http://schemas.microsoft.com/office/drawing/2014/main" val="2854083385"/>
                    </a:ext>
                  </a:extLst>
                </a:gridCol>
                <a:gridCol w="609600">
                  <a:extLst>
                    <a:ext uri="{9D8B030D-6E8A-4147-A177-3AD203B41FA5}">
                      <a16:colId xmlns:a16="http://schemas.microsoft.com/office/drawing/2014/main" val="1458415285"/>
                    </a:ext>
                  </a:extLst>
                </a:gridCol>
              </a:tblGrid>
              <a:tr h="184150">
                <a:tc>
                  <a:txBody>
                    <a:bodyPr/>
                    <a:lstStyle/>
                    <a:p>
                      <a:pPr algn="ctr">
                        <a:lnSpc>
                          <a:spcPct val="115000"/>
                        </a:lnSpc>
                        <a:spcAft>
                          <a:spcPts val="800"/>
                        </a:spcAft>
                        <a:buNone/>
                      </a:pPr>
                      <a:r>
                        <a:rPr lang="en-GB" sz="1100" b="1" kern="0">
                          <a:solidFill>
                            <a:srgbClr val="FFC000"/>
                          </a:solidFill>
                          <a:effectLst/>
                          <a:latin typeface="Bierstadt" panose="020B0004020202020204" pitchFamily="34" charset="0"/>
                          <a:ea typeface="Times New Roman" panose="02020603050405020304" pitchFamily="18" charset="0"/>
                          <a:cs typeface="Times New Roman" panose="02020603050405020304" pitchFamily="18" charset="0"/>
                        </a:rPr>
                        <a:t>Projects by client group</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098005740"/>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Mental health</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26</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46%</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4151225563"/>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Other adult (non-mental health)</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39%</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531238155"/>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Maternity</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8</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074841147"/>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CAMHS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dirty="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813483449"/>
                  </a:ext>
                </a:extLst>
              </a:tr>
            </a:tbl>
          </a:graphicData>
        </a:graphic>
      </p:graphicFrame>
      <p:graphicFrame>
        <p:nvGraphicFramePr>
          <p:cNvPr id="12" name="Table 11">
            <a:extLst>
              <a:ext uri="{FF2B5EF4-FFF2-40B4-BE49-F238E27FC236}">
                <a16:creationId xmlns:a16="http://schemas.microsoft.com/office/drawing/2014/main" id="{51FC96E0-56E6-73EC-4F8D-8176C8EE044A}"/>
              </a:ext>
            </a:extLst>
          </p:cNvPr>
          <p:cNvGraphicFramePr>
            <a:graphicFrameLocks noGrp="1"/>
          </p:cNvGraphicFramePr>
          <p:nvPr>
            <p:extLst>
              <p:ext uri="{D42A27DB-BD31-4B8C-83A1-F6EECF244321}">
                <p14:modId xmlns:p14="http://schemas.microsoft.com/office/powerpoint/2010/main" val="213688690"/>
              </p:ext>
            </p:extLst>
          </p:nvPr>
        </p:nvGraphicFramePr>
        <p:xfrm>
          <a:off x="1746250" y="7244357"/>
          <a:ext cx="3708400" cy="1673098"/>
        </p:xfrm>
        <a:graphic>
          <a:graphicData uri="http://schemas.openxmlformats.org/drawingml/2006/table">
            <a:tbl>
              <a:tblPr firstRow="1" firstCol="1" bandRow="1"/>
              <a:tblGrid>
                <a:gridCol w="2489200">
                  <a:extLst>
                    <a:ext uri="{9D8B030D-6E8A-4147-A177-3AD203B41FA5}">
                      <a16:colId xmlns:a16="http://schemas.microsoft.com/office/drawing/2014/main" val="2664936754"/>
                    </a:ext>
                  </a:extLst>
                </a:gridCol>
                <a:gridCol w="609600">
                  <a:extLst>
                    <a:ext uri="{9D8B030D-6E8A-4147-A177-3AD203B41FA5}">
                      <a16:colId xmlns:a16="http://schemas.microsoft.com/office/drawing/2014/main" val="650624322"/>
                    </a:ext>
                  </a:extLst>
                </a:gridCol>
                <a:gridCol w="609600">
                  <a:extLst>
                    <a:ext uri="{9D8B030D-6E8A-4147-A177-3AD203B41FA5}">
                      <a16:colId xmlns:a16="http://schemas.microsoft.com/office/drawing/2014/main" val="3531650487"/>
                    </a:ext>
                  </a:extLst>
                </a:gridCol>
              </a:tblGrid>
              <a:tr h="184150">
                <a:tc>
                  <a:txBody>
                    <a:bodyPr/>
                    <a:lstStyle/>
                    <a:p>
                      <a:pPr algn="ctr">
                        <a:lnSpc>
                          <a:spcPct val="115000"/>
                        </a:lnSpc>
                        <a:spcAft>
                          <a:spcPts val="800"/>
                        </a:spcAft>
                        <a:buNone/>
                      </a:pPr>
                      <a:r>
                        <a:rPr lang="en-GB" sz="1100" b="1" kern="0">
                          <a:solidFill>
                            <a:srgbClr val="FFC000"/>
                          </a:solidFill>
                          <a:effectLst/>
                          <a:latin typeface="Bierstadt" panose="020B0004020202020204" pitchFamily="34" charset="0"/>
                          <a:ea typeface="Times New Roman" panose="02020603050405020304" pitchFamily="18" charset="0"/>
                          <a:cs typeface="Times New Roman" panose="02020603050405020304" pitchFamily="18" charset="0"/>
                        </a:rPr>
                        <a:t>Projects by client region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tc>
                  <a:txBody>
                    <a:bodyPr/>
                    <a:lstStyle/>
                    <a:p>
                      <a:pPr>
                        <a:lnSpc>
                          <a:spcPct val="115000"/>
                        </a:lnSpc>
                        <a:buNone/>
                      </a:pPr>
                      <a:endParaRPr lang="en-GB" sz="1200" kern="100">
                        <a:effectLst/>
                        <a:latin typeface="Aptos" panose="020B000402020202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3429028144"/>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London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272700829"/>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South East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18%</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3115294994"/>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Other</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9</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16%</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4198522939"/>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Midlands and East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953391746"/>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North East &amp; Yorkshire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7</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725459279"/>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North West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6</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11%</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566519353"/>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South West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5%</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2298203429"/>
                  </a:ext>
                </a:extLst>
              </a:tr>
              <a:tr h="184150">
                <a:tc>
                  <a:txBody>
                    <a:bodyPr/>
                    <a:lstStyle/>
                    <a:p>
                      <a:pP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Wales</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2</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tc>
                  <a:txBody>
                    <a:bodyPr/>
                    <a:lstStyle/>
                    <a:p>
                      <a:pPr algn="ctr">
                        <a:lnSpc>
                          <a:spcPct val="115000"/>
                        </a:lnSpc>
                        <a:spcAft>
                          <a:spcPts val="800"/>
                        </a:spcAft>
                        <a:buNone/>
                      </a:pPr>
                      <a:r>
                        <a:rPr lang="en-GB" sz="1100" b="1" kern="0" dirty="0">
                          <a:solidFill>
                            <a:srgbClr val="00B0F0"/>
                          </a:solidFill>
                          <a:effectLst/>
                          <a:latin typeface="Bierstadt" panose="020B0004020202020204" pitchFamily="34" charset="0"/>
                          <a:ea typeface="Times New Roman" panose="02020603050405020304" pitchFamily="18" charset="0"/>
                          <a:cs typeface="Times New Roman" panose="02020603050405020304" pitchFamily="18" charset="0"/>
                        </a:rPr>
                        <a:t>4%</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3768956311"/>
                  </a:ext>
                </a:extLst>
              </a:tr>
            </a:tbl>
          </a:graphicData>
        </a:graphic>
      </p:graphicFrame>
      <p:sp>
        <p:nvSpPr>
          <p:cNvPr id="9" name="TextBox 8">
            <a:extLst>
              <a:ext uri="{FF2B5EF4-FFF2-40B4-BE49-F238E27FC236}">
                <a16:creationId xmlns:a16="http://schemas.microsoft.com/office/drawing/2014/main" id="{1ECE7BBE-30BA-874F-6476-2CD50451DD0F}"/>
              </a:ext>
            </a:extLst>
          </p:cNvPr>
          <p:cNvSpPr txBox="1"/>
          <p:nvPr/>
        </p:nvSpPr>
        <p:spPr>
          <a:xfrm>
            <a:off x="121876" y="9372602"/>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102796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0A164C5-5D4E-85A8-2155-9204D86DE870}"/>
              </a:ext>
            </a:extLst>
          </p:cNvPr>
          <p:cNvSpPr txBox="1"/>
          <p:nvPr/>
        </p:nvSpPr>
        <p:spPr>
          <a:xfrm>
            <a:off x="160709" y="527618"/>
            <a:ext cx="6616329" cy="9307613"/>
          </a:xfrm>
          <a:prstGeom prst="rect">
            <a:avLst/>
          </a:prstGeom>
          <a:noFill/>
          <a:ln>
            <a:noFill/>
          </a:ln>
        </p:spPr>
        <p:txBody>
          <a:bodyPr wrap="square" lIns="0" tIns="0" rIns="0" bIns="0" rtlCol="0">
            <a:spAutoFit/>
          </a:bodyPr>
          <a:lstStyle/>
          <a:p>
            <a:pPr>
              <a:lnSpc>
                <a:spcPct val="107000"/>
              </a:lnSpc>
              <a:spcAft>
                <a:spcPts val="800"/>
              </a:spcAft>
            </a:pPr>
            <a:r>
              <a:rPr lang="en-GB" kern="100" dirty="0">
                <a:solidFill>
                  <a:srgbClr val="89C64F"/>
                </a:solidFill>
                <a:effectLst/>
                <a:latin typeface="Roboto" panose="02000000000000000000" pitchFamily="2" charset="0"/>
                <a:ea typeface="Roboto" panose="02000000000000000000" pitchFamily="2" charset="0"/>
                <a:cs typeface="Roboto" panose="02000000000000000000" pitchFamily="2" charset="0"/>
              </a:rPr>
              <a:t>3. Delivering excellence</a:t>
            </a:r>
          </a:p>
          <a:p>
            <a:pPr>
              <a:lnSpc>
                <a:spcPct val="107000"/>
              </a:lnSpc>
              <a:spcAft>
                <a:spcPts val="800"/>
              </a:spcAft>
            </a:pPr>
            <a:r>
              <a:rPr lang="en-GB" sz="1400" kern="100" dirty="0">
                <a:latin typeface="Roboto" panose="02000000000000000000" pitchFamily="2" charset="0"/>
                <a:ea typeface="Roboto" panose="02000000000000000000" pitchFamily="2" charset="0"/>
                <a:cs typeface="Roboto" panose="02000000000000000000" pitchFamily="2" charset="0"/>
              </a:rPr>
              <a:t>Niche continue to be chosen by NHS clients to undertake high-profile and substantial commissions. </a:t>
            </a:r>
          </a:p>
          <a:p>
            <a:pPr>
              <a:lnSpc>
                <a:spcPct val="107000"/>
              </a:lnSpc>
              <a:spcAft>
                <a:spcPts val="800"/>
              </a:spcAft>
            </a:pPr>
            <a:r>
              <a:rPr lang="en-GB" sz="1400" kern="100" dirty="0">
                <a:effectLst/>
                <a:latin typeface="Roboto" panose="02000000000000000000" pitchFamily="2" charset="0"/>
                <a:ea typeface="Roboto" panose="02000000000000000000" pitchFamily="2" charset="0"/>
                <a:cs typeface="Roboto" panose="02000000000000000000" pitchFamily="2" charset="0"/>
              </a:rPr>
              <a:t>During 2025/2</a:t>
            </a:r>
            <a:r>
              <a:rPr lang="en-GB" sz="1400" kern="100" dirty="0">
                <a:latin typeface="Roboto" panose="02000000000000000000" pitchFamily="2" charset="0"/>
                <a:ea typeface="Roboto" panose="02000000000000000000" pitchFamily="2" charset="0"/>
                <a:cs typeface="Roboto" panose="02000000000000000000" pitchFamily="2" charset="0"/>
              </a:rPr>
              <a:t>6 we have completed:</a:t>
            </a:r>
            <a:endParaRPr lang="en-GB" sz="1400" kern="100" dirty="0">
              <a:effectLst/>
              <a:latin typeface="Roboto" panose="02000000000000000000" pitchFamily="2" charset="0"/>
              <a:ea typeface="Roboto" panose="02000000000000000000" pitchFamily="2" charset="0"/>
              <a:cs typeface="Roboto" panose="02000000000000000000" pitchFamily="2"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 detailed review of maternity services for the Northern Care Alliance, building on understandings developed in previous maternity projects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Completion of a well-led review of governance in Sussex, which drew national attention and press coverage</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 substantial independent investigation of an incident at Great Ormond Street Hospital for children.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An analytics-led review of district nursing services, and a deep-dive review of care home to hospital transfers in Bexley. An example of our mix of expertise across clinical topics, and data analysis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Completion of a series of independent investigations of incidents in the States of Jersey – an example of the way Niche builds long-term relationships and partnerships with our clients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Assurance analysis of mortality data across Norfolk and Suffolk – as the first stage of a project to understand and address mortality risks across specialist mental health and learning disability services in the area.</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4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 review of the quality governance and safety culture of specialist mental health services in East London.</a:t>
            </a:r>
          </a:p>
          <a:p>
            <a:pPr lvl="0">
              <a:lnSpc>
                <a:spcPct val="107000"/>
              </a:lnSpc>
              <a:spcAft>
                <a:spcPts val="800"/>
              </a:spcAft>
              <a:tabLst>
                <a:tab pos="457200" algn="l"/>
              </a:tabLst>
            </a:pPr>
            <a:endParaRPr lang="en-GB" sz="1400" b="1" kern="100" dirty="0">
              <a:solidFill>
                <a:srgbClr val="89C64F"/>
              </a:solidFill>
              <a:latin typeface="Roboto" panose="02000000000000000000" pitchFamily="2" charset="0"/>
              <a:ea typeface="Roboto" panose="02000000000000000000" pitchFamily="2" charset="0"/>
              <a:cs typeface="Roboto" panose="02000000000000000000" pitchFamily="2" charset="0"/>
            </a:endParaRPr>
          </a:p>
          <a:p>
            <a:pPr lvl="0">
              <a:lnSpc>
                <a:spcPct val="107000"/>
              </a:lnSpc>
              <a:spcAft>
                <a:spcPts val="800"/>
              </a:spcAft>
              <a:tabLst>
                <a:tab pos="457200" algn="l"/>
              </a:tabLst>
            </a:pPr>
            <a:r>
              <a:rPr lang="en-GB" sz="1400" kern="100" dirty="0">
                <a:effectLst/>
                <a:latin typeface="Roboto" panose="02000000000000000000" pitchFamily="2" charset="0"/>
                <a:ea typeface="Roboto" panose="02000000000000000000" pitchFamily="2" charset="0"/>
                <a:cs typeface="Roboto" panose="02000000000000000000" pitchFamily="2" charset="0"/>
              </a:rPr>
              <a:t>Throughout the year, we have continued to gain excellent feedback from clients. Almost all of our work is repeat work from previous clients – the most honest form of feedback there is.</a:t>
            </a:r>
          </a:p>
          <a:p>
            <a:pPr>
              <a:lnSpc>
                <a:spcPct val="107000"/>
              </a:lnSpc>
              <a:spcAft>
                <a:spcPts val="800"/>
              </a:spcAft>
            </a:pPr>
            <a:r>
              <a:rPr lang="en-GB" kern="100" dirty="0">
                <a:solidFill>
                  <a:srgbClr val="89C64F"/>
                </a:solidFill>
                <a:effectLst/>
                <a:latin typeface="Roboto" panose="02000000000000000000" pitchFamily="2" charset="0"/>
                <a:ea typeface="Roboto" panose="02000000000000000000" pitchFamily="2" charset="0"/>
                <a:cs typeface="Roboto" panose="02000000000000000000" pitchFamily="2" charset="0"/>
              </a:rPr>
              <a:t>4. Certifications</a:t>
            </a:r>
          </a:p>
          <a:p>
            <a:pPr marL="171450" indent="-171450">
              <a:lnSpc>
                <a:spcPct val="107000"/>
              </a:lnSpc>
              <a:spcAft>
                <a:spcPts val="800"/>
              </a:spcAft>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During the year, we successfully maintained the most up-to-date internationa</a:t>
            </a:r>
            <a:r>
              <a:rPr lang="en-GB" sz="1400" kern="100" dirty="0">
                <a:latin typeface="Roboto" panose="02000000000000000000" pitchFamily="2" charset="0"/>
                <a:ea typeface="Roboto" panose="02000000000000000000" pitchFamily="2" charset="0"/>
                <a:cs typeface="Roboto" panose="02000000000000000000" pitchFamily="2" charset="0"/>
              </a:rPr>
              <a:t>l standard for information governance, </a:t>
            </a:r>
            <a:r>
              <a:rPr lang="en-GB" sz="1400" kern="100" dirty="0">
                <a:effectLst/>
                <a:latin typeface="Roboto" panose="02000000000000000000" pitchFamily="2" charset="0"/>
                <a:ea typeface="Roboto" panose="02000000000000000000" pitchFamily="2" charset="0"/>
                <a:cs typeface="Roboto" panose="02000000000000000000" pitchFamily="2" charset="0"/>
              </a:rPr>
              <a:t>ISO 27001:2022. We are also certified under Cyber Essentials. We therefore provide an assured system for managing the very sensitive data with which we work.</a:t>
            </a:r>
          </a:p>
          <a:p>
            <a:pPr marL="171450" indent="-171450">
              <a:lnSpc>
                <a:spcPct val="107000"/>
              </a:lnSpc>
              <a:spcAft>
                <a:spcPts val="800"/>
              </a:spcAft>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We also maintained our certification under ISO 9001:2015 for our quality management.</a:t>
            </a:r>
          </a:p>
          <a:p>
            <a:pPr marL="171450" indent="-171450">
              <a:lnSpc>
                <a:spcPct val="107000"/>
              </a:lnSpc>
              <a:spcAft>
                <a:spcPts val="800"/>
              </a:spcAft>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We maintained our B Corp certification, confirming the social value of our work and the way we deliver it. Work is now underway to prepare for our recertification in 2027 against the new B Corp standards</a:t>
            </a:r>
          </a:p>
          <a:p>
            <a:pPr>
              <a:spcAft>
                <a:spcPts val="6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25418F1A-6DB1-5691-616F-0D95EB722003}"/>
              </a:ext>
            </a:extLst>
          </p:cNvPr>
          <p:cNvSpPr txBox="1"/>
          <p:nvPr/>
        </p:nvSpPr>
        <p:spPr>
          <a:xfrm>
            <a:off x="4511710" y="9378382"/>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
        <p:nvSpPr>
          <p:cNvPr id="18" name="Freeform: Shape 17">
            <a:extLst>
              <a:ext uri="{FF2B5EF4-FFF2-40B4-BE49-F238E27FC236}">
                <a16:creationId xmlns:a16="http://schemas.microsoft.com/office/drawing/2014/main" id="{1FA4979D-B7AC-F967-E718-40C8A66D970D}"/>
              </a:ext>
            </a:extLst>
          </p:cNvPr>
          <p:cNvSpPr/>
          <p:nvPr/>
        </p:nvSpPr>
        <p:spPr>
          <a:xfrm rot="16200000">
            <a:off x="-1774756" y="3846687"/>
            <a:ext cx="4435633" cy="886120"/>
          </a:xfrm>
          <a:custGeom>
            <a:avLst/>
            <a:gdLst>
              <a:gd name="connsiteX0" fmla="*/ 0 w 2941804"/>
              <a:gd name="connsiteY0" fmla="*/ 0 h 886120"/>
              <a:gd name="connsiteX1" fmla="*/ 2941804 w 2941804"/>
              <a:gd name="connsiteY1" fmla="*/ 0 h 886120"/>
              <a:gd name="connsiteX2" fmla="*/ 2905295 w 2941804"/>
              <a:gd name="connsiteY2" fmla="*/ 64724 h 886120"/>
              <a:gd name="connsiteX3" fmla="*/ 1647766 w 2941804"/>
              <a:gd name="connsiteY3" fmla="*/ 876503 h 886120"/>
              <a:gd name="connsiteX4" fmla="*/ 1470920 w 2941804"/>
              <a:gd name="connsiteY4" fmla="*/ 886120 h 886120"/>
              <a:gd name="connsiteX5" fmla="*/ 1470884 w 2941804"/>
              <a:gd name="connsiteY5" fmla="*/ 886120 h 886120"/>
              <a:gd name="connsiteX6" fmla="*/ 1294038 w 2941804"/>
              <a:gd name="connsiteY6" fmla="*/ 876503 h 886120"/>
              <a:gd name="connsiteX7" fmla="*/ 36509 w 2941804"/>
              <a:gd name="connsiteY7" fmla="*/ 64724 h 88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1804" h="886120">
                <a:moveTo>
                  <a:pt x="0" y="0"/>
                </a:moveTo>
                <a:lnTo>
                  <a:pt x="2941804" y="0"/>
                </a:lnTo>
                <a:lnTo>
                  <a:pt x="2905295" y="64724"/>
                </a:lnTo>
                <a:cubicBezTo>
                  <a:pt x="2625520" y="510739"/>
                  <a:pt x="2171129" y="819259"/>
                  <a:pt x="1647766" y="876503"/>
                </a:cubicBezTo>
                <a:lnTo>
                  <a:pt x="1470920" y="886120"/>
                </a:lnTo>
                <a:lnTo>
                  <a:pt x="1470884" y="886120"/>
                </a:lnTo>
                <a:lnTo>
                  <a:pt x="1294038" y="876503"/>
                </a:lnTo>
                <a:cubicBezTo>
                  <a:pt x="770675" y="819259"/>
                  <a:pt x="316284" y="510739"/>
                  <a:pt x="36509" y="64724"/>
                </a:cubicBezTo>
                <a:close/>
              </a:path>
            </a:pathLst>
          </a:custGeom>
          <a:solidFill>
            <a:srgbClr val="92D050">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318013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79D540F-DAFD-67A6-0DEF-28FB31555843}"/>
              </a:ext>
            </a:extLst>
          </p:cNvPr>
          <p:cNvSpPr/>
          <p:nvPr/>
        </p:nvSpPr>
        <p:spPr>
          <a:xfrm>
            <a:off x="120835" y="3987838"/>
            <a:ext cx="6616329" cy="5232362"/>
          </a:xfrm>
          <a:prstGeom prst="rect">
            <a:avLst/>
          </a:prstGeom>
          <a:solidFill>
            <a:srgbClr val="DEF3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0A164C5-5D4E-85A8-2155-9204D86DE870}"/>
              </a:ext>
            </a:extLst>
          </p:cNvPr>
          <p:cNvSpPr txBox="1"/>
          <p:nvPr/>
        </p:nvSpPr>
        <p:spPr>
          <a:xfrm>
            <a:off x="164790" y="309093"/>
            <a:ext cx="6616329" cy="9386672"/>
          </a:xfrm>
          <a:prstGeom prst="rect">
            <a:avLst/>
          </a:prstGeom>
          <a:noFill/>
          <a:ln>
            <a:noFill/>
          </a:ln>
        </p:spPr>
        <p:txBody>
          <a:bodyPr wrap="square" lIns="0" tIns="0" rIns="0" bIns="0" rtlCol="0">
            <a:spAutoFit/>
          </a:bodyPr>
          <a:lstStyle/>
          <a:p>
            <a:pPr>
              <a:lnSpc>
                <a:spcPct val="107000"/>
              </a:lnSpc>
              <a:spcAft>
                <a:spcPts val="800"/>
              </a:spcAft>
            </a:pPr>
            <a:r>
              <a:rPr lang="en-GB" kern="100" dirty="0">
                <a:solidFill>
                  <a:srgbClr val="89C64F"/>
                </a:solidFill>
                <a:effectLst/>
                <a:latin typeface="Roboto" panose="02000000000000000000" pitchFamily="2" charset="0"/>
                <a:ea typeface="Roboto" panose="02000000000000000000" pitchFamily="2" charset="0"/>
                <a:cs typeface="Roboto" panose="02000000000000000000" pitchFamily="2" charset="0"/>
              </a:rPr>
              <a:t>5. Workforce</a:t>
            </a:r>
            <a:endParaRPr lang="en-GB" kern="100" dirty="0">
              <a:solidFill>
                <a:srgbClr val="89C64F"/>
              </a:solidFill>
              <a:latin typeface="Roboto" panose="02000000000000000000" pitchFamily="2" charset="0"/>
              <a:ea typeface="Roboto" panose="02000000000000000000" pitchFamily="2" charset="0"/>
              <a:cs typeface="Roboto" panose="02000000000000000000" pitchFamily="2" charset="0"/>
            </a:endParaRPr>
          </a:p>
          <a:p>
            <a:pPr>
              <a:lnSpc>
                <a:spcPct val="107000"/>
              </a:lnSpc>
              <a:spcAft>
                <a:spcPts val="800"/>
              </a:spcAft>
            </a:pPr>
            <a:r>
              <a:rPr lang="en-GB" sz="1200" b="1" i="1" kern="100" dirty="0">
                <a:solidFill>
                  <a:srgbClr val="FFC000"/>
                </a:solidFill>
                <a:effectLst/>
                <a:latin typeface="Roboto" panose="02000000000000000000" pitchFamily="2" charset="0"/>
                <a:ea typeface="Roboto" panose="02000000000000000000" pitchFamily="2" charset="0"/>
                <a:cs typeface="Roboto" panose="02000000000000000000" pitchFamily="2" charset="0"/>
              </a:rPr>
              <a:t>Participation in employee ownership</a:t>
            </a:r>
            <a:endParaRPr lang="en-GB" sz="1200" b="1" i="1" kern="100" dirty="0">
              <a:solidFill>
                <a:srgbClr val="FFC000"/>
              </a:solidFill>
              <a:latin typeface="Roboto" panose="02000000000000000000" pitchFamily="2" charset="0"/>
              <a:ea typeface="Roboto" panose="02000000000000000000" pitchFamily="2" charset="0"/>
              <a:cs typeface="Roboto" panose="02000000000000000000" pitchFamily="2" charset="0"/>
            </a:endParaRPr>
          </a:p>
          <a:p>
            <a:pPr lvl="0">
              <a:lnSpc>
                <a:spcPct val="107000"/>
              </a:lnSpc>
            </a:pPr>
            <a:r>
              <a:rPr lang="en-GB" sz="1200" kern="100" dirty="0">
                <a:effectLst/>
                <a:latin typeface="Roboto" panose="02000000000000000000" pitchFamily="2" charset="0"/>
                <a:ea typeface="Roboto" panose="02000000000000000000" pitchFamily="2" charset="0"/>
                <a:cs typeface="Roboto" panose="02000000000000000000" pitchFamily="2" charset="0"/>
              </a:rPr>
              <a:t>2025/26 was Niche’s second full year of operation as an Employee-Owned Trust (EOT). All Niche staff are co-owners of the business. They therefore all have the following rights</a:t>
            </a:r>
            <a:r>
              <a:rPr lang="en-GB" sz="1200" kern="100" dirty="0">
                <a:latin typeface="Roboto" panose="02000000000000000000" pitchFamily="2" charset="0"/>
                <a:ea typeface="Roboto" panose="02000000000000000000" pitchFamily="2" charset="0"/>
                <a:cs typeface="Roboto" panose="02000000000000000000" pitchFamily="2" charset="0"/>
              </a:rPr>
              <a:t> within the </a:t>
            </a:r>
            <a:r>
              <a:rPr lang="en-GB" sz="1200" kern="100" dirty="0">
                <a:effectLst/>
                <a:latin typeface="Roboto" panose="02000000000000000000" pitchFamily="2" charset="0"/>
                <a:ea typeface="Roboto" panose="02000000000000000000" pitchFamily="2" charset="0"/>
                <a:cs typeface="Roboto" panose="02000000000000000000" pitchFamily="2" charset="0"/>
              </a:rPr>
              <a:t>EOT</a:t>
            </a:r>
            <a:r>
              <a:rPr lang="en-GB" sz="1200" kern="100" dirty="0">
                <a:latin typeface="Roboto" panose="02000000000000000000" pitchFamily="2" charset="0"/>
                <a:ea typeface="Roboto" panose="02000000000000000000" pitchFamily="2" charset="0"/>
                <a:cs typeface="Roboto" panose="02000000000000000000" pitchFamily="2" charset="0"/>
              </a:rPr>
              <a:t>:</a:t>
            </a:r>
          </a:p>
          <a:p>
            <a:pPr lvl="0">
              <a:lnSpc>
                <a:spcPct val="107000"/>
              </a:lnSpc>
            </a:pP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marL="171450" lvl="0" indent="-171450" algn="just">
              <a:lnSpc>
                <a:spcPct val="115000"/>
              </a:lnSpc>
              <a:buFont typeface="Arial" panose="020B0604020202020204" pitchFamily="34" charset="0"/>
              <a:buChar char="•"/>
              <a:tabLst>
                <a:tab pos="-457200" algn="l"/>
              </a:tabLst>
            </a:pPr>
            <a:r>
              <a:rPr lang="en-GB" sz="1200" kern="0" spc="-15" dirty="0">
                <a:effectLst/>
                <a:latin typeface="Roboto" panose="02000000000000000000" pitchFamily="2" charset="0"/>
                <a:ea typeface="Roboto" panose="02000000000000000000" pitchFamily="2" charset="0"/>
                <a:cs typeface="Roboto" panose="02000000000000000000" pitchFamily="2" charset="0"/>
              </a:rPr>
              <a:t>To participate in the meetings of the Niche Co-Owners’ Council.</a:t>
            </a: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marL="171450" lvl="0" indent="-171450" algn="just">
              <a:lnSpc>
                <a:spcPct val="115000"/>
              </a:lnSpc>
              <a:buFont typeface="Arial" panose="020B0604020202020204" pitchFamily="34" charset="0"/>
              <a:buChar char="•"/>
              <a:tabLst>
                <a:tab pos="-457200" algn="l"/>
              </a:tabLst>
            </a:pPr>
            <a:r>
              <a:rPr lang="en-GB" sz="1200" kern="0" spc="-15" dirty="0">
                <a:effectLst/>
                <a:latin typeface="Roboto" panose="02000000000000000000" pitchFamily="2" charset="0"/>
                <a:ea typeface="Roboto" panose="02000000000000000000" pitchFamily="2" charset="0"/>
                <a:cs typeface="Roboto" panose="02000000000000000000" pitchFamily="2" charset="0"/>
              </a:rPr>
              <a:t>To seek nomination as a staff representative on the EOT Trust Board.</a:t>
            </a: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marL="171450" lvl="0" indent="-171450" algn="just">
              <a:lnSpc>
                <a:spcPct val="115000"/>
              </a:lnSpc>
              <a:buFont typeface="Arial" panose="020B0604020202020204" pitchFamily="34" charset="0"/>
              <a:buChar char="•"/>
              <a:tabLst>
                <a:tab pos="-457200" algn="l"/>
              </a:tabLst>
            </a:pPr>
            <a:r>
              <a:rPr lang="en-GB" sz="1200" kern="0" spc="-15" dirty="0">
                <a:effectLst/>
                <a:latin typeface="Roboto" panose="02000000000000000000" pitchFamily="2" charset="0"/>
                <a:ea typeface="Roboto" panose="02000000000000000000" pitchFamily="2" charset="0"/>
                <a:cs typeface="Roboto" panose="02000000000000000000" pitchFamily="2" charset="0"/>
              </a:rPr>
              <a:t>To serve as a member of the EOT Trust Board, subject to election by the Co-owners’ Council, and subject to the constitution of the EOT Trust Board.</a:t>
            </a: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marL="171450" lvl="0" indent="-171450" algn="just">
              <a:lnSpc>
                <a:spcPct val="115000"/>
              </a:lnSpc>
              <a:buFont typeface="Arial" panose="020B0604020202020204" pitchFamily="34" charset="0"/>
              <a:buChar char="•"/>
              <a:tabLst>
                <a:tab pos="-457200" algn="l"/>
              </a:tabLst>
            </a:pPr>
            <a:r>
              <a:rPr lang="en-GB" sz="1200" kern="0" spc="-15" dirty="0">
                <a:effectLst/>
                <a:latin typeface="Roboto" panose="02000000000000000000" pitchFamily="2" charset="0"/>
                <a:ea typeface="Roboto" panose="02000000000000000000" pitchFamily="2" charset="0"/>
                <a:cs typeface="Roboto" panose="02000000000000000000" pitchFamily="2" charset="0"/>
              </a:rPr>
              <a:t>(After a minimum of nine months’ service) to receive a share of bonuses paid by the Trust to its employee members.</a:t>
            </a:r>
          </a:p>
          <a:p>
            <a:pPr lvl="0" algn="just">
              <a:lnSpc>
                <a:spcPct val="115000"/>
              </a:lnSpc>
              <a:tabLst>
                <a:tab pos="-457200" algn="l"/>
              </a:tabLst>
            </a:pP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algn="just">
              <a:lnSpc>
                <a:spcPct val="115000"/>
              </a:lnSpc>
              <a:spcAft>
                <a:spcPts val="800"/>
              </a:spcAft>
              <a:tabLst>
                <a:tab pos="-457200" algn="l"/>
              </a:tabLst>
            </a:pPr>
            <a:r>
              <a:rPr lang="en-GB" sz="1200" kern="0" spc="-15" dirty="0">
                <a:effectLst/>
                <a:latin typeface="Roboto" panose="02000000000000000000" pitchFamily="2" charset="0"/>
                <a:ea typeface="Roboto" panose="02000000000000000000" pitchFamily="2" charset="0"/>
                <a:cs typeface="Roboto" panose="02000000000000000000" pitchFamily="2" charset="0"/>
              </a:rPr>
              <a:t>Both the Co-Owners’ Council and the EOT Board met regularly throughout the year. Unfortunately, the business made a small loss over the year, so that, </a:t>
            </a:r>
            <a:r>
              <a:rPr lang="en-GB" sz="1200" kern="0" spc="-15" dirty="0">
                <a:latin typeface="Roboto" panose="02000000000000000000" pitchFamily="2" charset="0"/>
                <a:ea typeface="Roboto" panose="02000000000000000000" pitchFamily="2" charset="0"/>
                <a:cs typeface="Roboto" panose="02000000000000000000" pitchFamily="2" charset="0"/>
              </a:rPr>
              <a:t>a</a:t>
            </a:r>
            <a:r>
              <a:rPr lang="en-GB" sz="1200" kern="0" spc="-15" dirty="0">
                <a:effectLst/>
                <a:latin typeface="Roboto" panose="02000000000000000000" pitchFamily="2" charset="0"/>
                <a:ea typeface="Roboto" panose="02000000000000000000" pitchFamily="2" charset="0"/>
                <a:cs typeface="Roboto" panose="02000000000000000000" pitchFamily="2" charset="0"/>
              </a:rPr>
              <a:t>t the year end, we were unable to pay a profit-share bonus to all staff.</a:t>
            </a:r>
            <a:endParaRPr lang="en-GB" sz="1200" kern="100" dirty="0">
              <a:latin typeface="Roboto" panose="02000000000000000000" pitchFamily="2" charset="0"/>
              <a:ea typeface="Roboto" panose="02000000000000000000" pitchFamily="2" charset="0"/>
              <a:cs typeface="Roboto" panose="02000000000000000000" pitchFamily="2" charset="0"/>
            </a:endParaRPr>
          </a:p>
          <a:p>
            <a:pPr lvl="0">
              <a:lnSpc>
                <a:spcPct val="107000"/>
              </a:lnSpc>
            </a:pPr>
            <a:r>
              <a:rPr lang="en-GB" sz="1200" b="1" i="1" kern="100" dirty="0">
                <a:solidFill>
                  <a:srgbClr val="FFC000"/>
                </a:solidFill>
                <a:effectLst/>
                <a:latin typeface="Roboto" panose="02000000000000000000" pitchFamily="2" charset="0"/>
                <a:ea typeface="Roboto" panose="02000000000000000000" pitchFamily="2" charset="0"/>
                <a:cs typeface="Roboto" panose="02000000000000000000" pitchFamily="2" charset="0"/>
              </a:rPr>
              <a:t>Employee satisfaction</a:t>
            </a:r>
          </a:p>
          <a:p>
            <a:pPr lvl="0">
              <a:lnSpc>
                <a:spcPct val="107000"/>
              </a:lnSpc>
              <a:spcBef>
                <a:spcPts val="600"/>
              </a:spcBef>
            </a:pPr>
            <a:r>
              <a:rPr lang="en-GB" sz="1200" kern="100" dirty="0">
                <a:latin typeface="Roboto" panose="02000000000000000000" pitchFamily="2" charset="0"/>
                <a:ea typeface="Roboto" panose="02000000000000000000" pitchFamily="2" charset="0"/>
                <a:cs typeface="Roboto" panose="02000000000000000000" pitchFamily="2" charset="0"/>
              </a:rPr>
              <a:t>We are proud of our skilled workforce and prioritise their satisfaction of work. We pride ourselves in allowing our staff to work flexibly, enjoying a good work/life balance. </a:t>
            </a:r>
            <a:r>
              <a:rPr lang="en-GB" sz="1200" kern="100" dirty="0">
                <a:effectLst/>
                <a:latin typeface="Roboto" panose="02000000000000000000" pitchFamily="2" charset="0"/>
                <a:ea typeface="Roboto" panose="02000000000000000000" pitchFamily="2" charset="0"/>
                <a:cs typeface="Roboto" panose="02000000000000000000" pitchFamily="2" charset="0"/>
              </a:rPr>
              <a:t>We conducted our annual staff survey in December 2025. The results were overall very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All staff agreed with the statements: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know what is expected of me in my job role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am happy working for Niche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know how to raise concerns about things at work if I need to</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have the materials and equipment I need to do my work well</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have access to the information I need to undertake my job</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am adequately IT literate to use the IT resources at my disposal</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My supervisor, or someone at work, seems to care about me as a person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My co-workers are committed to delivering quality work</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kern="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Almost all staff agreed with the statements: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The mission/purpose of my company makes me feel like my work is important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At work, my opinions seem to count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The level of delegation is about right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have sufficient autonomy to plan and organise my work</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know how to put forward ideas for improvement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Working at Niche enables me to achieve a good work-life balance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Niche allow me to work my hours in a flexible manner</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feel I am treated fairly and with respect at Niche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am well supported in my job</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If I had a personal crisis, my line manager would be supportive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can access other colleagues for job-related support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I feel well informed as to what is going on around the company</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Relationships between colleagues are good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kern="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lvl="0">
              <a:lnSpc>
                <a:spcPct val="107000"/>
              </a:lnSpc>
              <a:spcAft>
                <a:spcPts val="800"/>
              </a:spcAft>
              <a:tabLst>
                <a:tab pos="457200" algn="l"/>
              </a:tabLst>
            </a:pPr>
            <a:r>
              <a:rPr lang="en-GB" sz="1200" kern="100" dirty="0">
                <a:effectLst/>
                <a:latin typeface="Roboto" panose="02000000000000000000" pitchFamily="2" charset="0"/>
                <a:ea typeface="Roboto" panose="02000000000000000000" pitchFamily="2" charset="0"/>
                <a:cs typeface="Roboto" panose="02000000000000000000" pitchFamily="2" charset="0"/>
              </a:rPr>
              <a:t>We did hear some concerns about job security, and about pressure of work, both reflecting the realities of a pressurised year for the business, and our need to make some redundancies in-year..</a:t>
            </a:r>
            <a:endParaRPr lang="en-GB" sz="1200" dirty="0">
              <a:latin typeface="Roboto" panose="02000000000000000000" pitchFamily="2" charset="0"/>
              <a:ea typeface="Roboto" panose="02000000000000000000" pitchFamily="2" charset="0"/>
              <a:cs typeface="Roboto" panose="02000000000000000000" pitchFamily="2" charset="0"/>
            </a:endParaRPr>
          </a:p>
        </p:txBody>
      </p:sp>
      <p:pic>
        <p:nvPicPr>
          <p:cNvPr id="3" name="Picture 2" descr="A picture containing logo, graphics, font, circle&#10;&#10;Description automatically generated">
            <a:extLst>
              <a:ext uri="{FF2B5EF4-FFF2-40B4-BE49-F238E27FC236}">
                <a16:creationId xmlns:a16="http://schemas.microsoft.com/office/drawing/2014/main" id="{D1BA5F20-35A9-774D-0FA1-4CC5A81AF0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4046" y="159841"/>
            <a:ext cx="1963245" cy="1035790"/>
          </a:xfrm>
          <a:prstGeom prst="rect">
            <a:avLst/>
          </a:prstGeom>
        </p:spPr>
      </p:pic>
    </p:spTree>
    <p:extLst>
      <p:ext uri="{BB962C8B-B14F-4D97-AF65-F5344CB8AC3E}">
        <p14:creationId xmlns:p14="http://schemas.microsoft.com/office/powerpoint/2010/main" val="505672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0A164C5-5D4E-85A8-2155-9204D86DE870}"/>
              </a:ext>
            </a:extLst>
          </p:cNvPr>
          <p:cNvSpPr txBox="1"/>
          <p:nvPr/>
        </p:nvSpPr>
        <p:spPr>
          <a:xfrm>
            <a:off x="254714" y="907612"/>
            <a:ext cx="6616329" cy="4151778"/>
          </a:xfrm>
          <a:prstGeom prst="rect">
            <a:avLst/>
          </a:prstGeom>
          <a:noFill/>
          <a:ln>
            <a:noFill/>
          </a:ln>
        </p:spPr>
        <p:txBody>
          <a:bodyPr wrap="square" lIns="0" tIns="0" rIns="0" bIns="0" rtlCol="0">
            <a:spAutoFit/>
          </a:bodyPr>
          <a:lstStyle/>
          <a:p>
            <a:pPr lvl="0">
              <a:lnSpc>
                <a:spcPct val="107000"/>
              </a:lnSpc>
            </a:pPr>
            <a:r>
              <a:rPr lang="en-GB" sz="1200" b="1" i="1" kern="100" dirty="0">
                <a:solidFill>
                  <a:srgbClr val="FFC000"/>
                </a:solidFill>
                <a:effectLst/>
                <a:latin typeface="Roboto" panose="02000000000000000000" pitchFamily="2" charset="0"/>
                <a:ea typeface="Roboto" panose="02000000000000000000" pitchFamily="2" charset="0"/>
                <a:cs typeface="Roboto" panose="02000000000000000000" pitchFamily="2" charset="0"/>
              </a:rPr>
              <a:t>Balance of salaried and contract workforce</a:t>
            </a:r>
            <a:endParaRPr lang="en-GB" sz="1200" b="1" i="1" kern="100" dirty="0">
              <a:solidFill>
                <a:srgbClr val="FFC000"/>
              </a:solidFill>
              <a:latin typeface="Roboto" panose="02000000000000000000" pitchFamily="2" charset="0"/>
              <a:ea typeface="Roboto" panose="02000000000000000000" pitchFamily="2" charset="0"/>
              <a:cs typeface="Roboto" panose="02000000000000000000" pitchFamily="2" charset="0"/>
            </a:endParaRPr>
          </a:p>
          <a:p>
            <a:pPr marL="171450" lvl="0" indent="-171450">
              <a:lnSpc>
                <a:spcPct val="107000"/>
              </a:lnSpc>
              <a:spcAft>
                <a:spcPts val="600"/>
              </a:spcAft>
              <a:buFont typeface="Arial" panose="020B0604020202020204" pitchFamily="34" charset="0"/>
              <a:buChar char="•"/>
            </a:pPr>
            <a:r>
              <a:rPr lang="en-GB" sz="1200" kern="100" dirty="0">
                <a:effectLst/>
                <a:latin typeface="Roboto" panose="02000000000000000000" pitchFamily="2" charset="0"/>
                <a:ea typeface="Roboto" panose="02000000000000000000" pitchFamily="2" charset="0"/>
                <a:cs typeface="Roboto" panose="02000000000000000000" pitchFamily="2" charset="0"/>
              </a:rPr>
              <a:t>Approximately 78% of our delivery is via our knowledgeable and experienced salaried staff, a small rise from the previous year; the balance is substantially specialist (usually clinical) experts who contribute to our investigation work. All contract staff are very well remunerated; we do not have any form of low-paid contract workforce.</a:t>
            </a:r>
          </a:p>
          <a:p>
            <a:pPr lvl="0">
              <a:lnSpc>
                <a:spcPct val="107000"/>
              </a:lnSpc>
              <a:spcAft>
                <a:spcPts val="600"/>
              </a:spcAft>
            </a:pPr>
            <a:r>
              <a:rPr lang="en-GB" sz="1200" b="1" i="1" kern="100" dirty="0">
                <a:solidFill>
                  <a:srgbClr val="FFC000"/>
                </a:solidFill>
                <a:effectLst/>
                <a:latin typeface="Roboto" panose="02000000000000000000" pitchFamily="2" charset="0"/>
                <a:ea typeface="Roboto" panose="02000000000000000000" pitchFamily="2" charset="0"/>
                <a:cs typeface="Roboto" panose="02000000000000000000" pitchFamily="2" charset="0"/>
              </a:rPr>
              <a:t>Payment of living wage and pay ratios</a:t>
            </a:r>
            <a:endParaRPr lang="en-GB" sz="1200" b="1" i="1" kern="100" dirty="0">
              <a:solidFill>
                <a:srgbClr val="FFC000"/>
              </a:solidFill>
              <a:latin typeface="Roboto" panose="02000000000000000000" pitchFamily="2" charset="0"/>
              <a:ea typeface="Roboto" panose="02000000000000000000" pitchFamily="2" charset="0"/>
              <a:cs typeface="Roboto" panose="02000000000000000000" pitchFamily="2" charset="0"/>
            </a:endParaRPr>
          </a:p>
          <a:p>
            <a:pPr marL="171450" lvl="0" indent="-171450">
              <a:lnSpc>
                <a:spcPct val="107000"/>
              </a:lnSpc>
              <a:spcAft>
                <a:spcPts val="600"/>
              </a:spcAft>
              <a:buFont typeface="Arial" panose="020B0604020202020204" pitchFamily="34" charset="0"/>
              <a:buChar char="•"/>
            </a:pPr>
            <a:r>
              <a:rPr lang="en-GB" sz="1200" kern="100" dirty="0">
                <a:effectLst/>
                <a:latin typeface="Roboto" panose="02000000000000000000" pitchFamily="2" charset="0"/>
                <a:ea typeface="Roboto" panose="02000000000000000000" pitchFamily="2" charset="0"/>
                <a:cs typeface="Roboto" panose="02000000000000000000" pitchFamily="2" charset="0"/>
              </a:rPr>
              <a:t>The national living wage during the year was £</a:t>
            </a:r>
            <a:r>
              <a:rPr lang="en-GB" sz="1200" kern="100" dirty="0">
                <a:latin typeface="Roboto" panose="02000000000000000000" pitchFamily="2" charset="0"/>
                <a:ea typeface="Roboto" panose="02000000000000000000" pitchFamily="2" charset="0"/>
                <a:cs typeface="Roboto" panose="02000000000000000000" pitchFamily="2" charset="0"/>
              </a:rPr>
              <a:t>12.21</a:t>
            </a:r>
            <a:r>
              <a:rPr lang="en-GB" sz="1200" kern="100" dirty="0">
                <a:effectLst/>
                <a:latin typeface="Roboto" panose="02000000000000000000" pitchFamily="2" charset="0"/>
                <a:ea typeface="Roboto" panose="02000000000000000000" pitchFamily="2" charset="0"/>
                <a:cs typeface="Roboto" panose="02000000000000000000" pitchFamily="2" charset="0"/>
              </a:rPr>
              <a:t> per hour. At Niche full-time hours, this equates to £23,016 per year. All our staff are paid well above this rate.</a:t>
            </a:r>
          </a:p>
          <a:p>
            <a:pPr marL="171450" lvl="0" indent="-171450">
              <a:lnSpc>
                <a:spcPct val="107000"/>
              </a:lnSpc>
              <a:buFont typeface="Arial" panose="020B0604020202020204" pitchFamily="34" charset="0"/>
              <a:buChar char="•"/>
            </a:pPr>
            <a:r>
              <a:rPr lang="en-GB" sz="1200" kern="100" dirty="0">
                <a:effectLst/>
                <a:latin typeface="Roboto" panose="02000000000000000000" pitchFamily="2" charset="0"/>
                <a:ea typeface="Roboto" panose="02000000000000000000" pitchFamily="2" charset="0"/>
                <a:cs typeface="Roboto" panose="02000000000000000000" pitchFamily="2" charset="0"/>
              </a:rPr>
              <a:t>Our high to low pay ratio was 3.3 (down from </a:t>
            </a:r>
            <a:r>
              <a:rPr lang="en-GB" sz="1200" kern="100" dirty="0">
                <a:latin typeface="Roboto" panose="02000000000000000000" pitchFamily="2" charset="0"/>
                <a:ea typeface="Roboto" panose="02000000000000000000" pitchFamily="2" charset="0"/>
                <a:cs typeface="Roboto" panose="02000000000000000000" pitchFamily="2" charset="0"/>
              </a:rPr>
              <a:t>3.5</a:t>
            </a:r>
            <a:r>
              <a:rPr lang="en-GB" sz="1200" kern="100" dirty="0">
                <a:effectLst/>
                <a:latin typeface="Roboto" panose="02000000000000000000" pitchFamily="2" charset="0"/>
                <a:ea typeface="Roboto" panose="02000000000000000000" pitchFamily="2" charset="0"/>
                <a:cs typeface="Roboto" panose="02000000000000000000" pitchFamily="2" charset="0"/>
              </a:rPr>
              <a:t> the previous year); our high to median pay ratio was 1.6, as in 2025</a:t>
            </a:r>
            <a:r>
              <a:rPr lang="en-GB" sz="1200" kern="100" dirty="0">
                <a:latin typeface="Roboto" panose="02000000000000000000" pitchFamily="2" charset="0"/>
                <a:ea typeface="Roboto" panose="02000000000000000000" pitchFamily="2" charset="0"/>
                <a:cs typeface="Roboto" panose="02000000000000000000" pitchFamily="2" charset="0"/>
              </a:rPr>
              <a:t>. </a:t>
            </a:r>
            <a:r>
              <a:rPr lang="en-GB" sz="1200" kern="100" dirty="0">
                <a:effectLst/>
                <a:latin typeface="Roboto" panose="02000000000000000000" pitchFamily="2" charset="0"/>
                <a:ea typeface="Roboto" panose="02000000000000000000" pitchFamily="2" charset="0"/>
                <a:cs typeface="Roboto" panose="02000000000000000000" pitchFamily="2" charset="0"/>
              </a:rPr>
              <a:t>Both evidence a considerably flatter structure than typical. The Equality Trust are calling for a campaign to limit the UK high to low pay ratio to 10; a benchmark Niche is well below.</a:t>
            </a:r>
          </a:p>
          <a:p>
            <a:pPr marL="171450" lvl="0" indent="-171450">
              <a:lnSpc>
                <a:spcPct val="107000"/>
              </a:lnSpc>
              <a:buFont typeface="Arial" panose="020B0604020202020204" pitchFamily="34" charset="0"/>
              <a:buChar char="•"/>
            </a:pPr>
            <a:endParaRPr lang="en-GB" sz="1200" kern="100" dirty="0">
              <a:latin typeface="Roboto" panose="02000000000000000000" pitchFamily="2" charset="0"/>
              <a:ea typeface="Roboto" panose="02000000000000000000" pitchFamily="2" charset="0"/>
              <a:cs typeface="Roboto" panose="02000000000000000000" pitchFamily="2" charset="0"/>
            </a:endParaRPr>
          </a:p>
          <a:p>
            <a:pPr lvl="0">
              <a:lnSpc>
                <a:spcPct val="107000"/>
              </a:lnSpc>
            </a:pPr>
            <a:endParaRPr lang="en-GB" sz="1200" kern="100" dirty="0">
              <a:effectLst/>
              <a:latin typeface="Roboto" panose="02000000000000000000" pitchFamily="2" charset="0"/>
              <a:ea typeface="Roboto" panose="02000000000000000000" pitchFamily="2" charset="0"/>
              <a:cs typeface="Roboto" panose="02000000000000000000" pitchFamily="2" charset="0"/>
            </a:endParaRPr>
          </a:p>
          <a:p>
            <a:pPr lvl="0">
              <a:lnSpc>
                <a:spcPct val="107000"/>
              </a:lnSpc>
            </a:pPr>
            <a:r>
              <a:rPr lang="en-GB" i="1" kern="100" dirty="0">
                <a:effectLst/>
                <a:latin typeface="Roboto" panose="02000000000000000000" pitchFamily="2" charset="0"/>
                <a:ea typeface="Roboto" panose="02000000000000000000" pitchFamily="2" charset="0"/>
                <a:cs typeface="Roboto" panose="02000000000000000000" pitchFamily="2" charset="0"/>
              </a:rPr>
              <a:t> </a:t>
            </a:r>
            <a:r>
              <a:rPr lang="en-GB" kern="100" dirty="0">
                <a:solidFill>
                  <a:srgbClr val="92D050"/>
                </a:solidFill>
                <a:effectLst/>
                <a:latin typeface="Roboto" panose="02000000000000000000" pitchFamily="2" charset="0"/>
                <a:ea typeface="Roboto" panose="02000000000000000000" pitchFamily="2" charset="0"/>
                <a:cs typeface="Roboto" panose="02000000000000000000" pitchFamily="2" charset="0"/>
              </a:rPr>
              <a:t>6. Community</a:t>
            </a:r>
            <a:endParaRPr lang="en-GB" i="1" kern="100" dirty="0">
              <a:solidFill>
                <a:srgbClr val="FFC000"/>
              </a:solidFill>
              <a:effectLst/>
              <a:latin typeface="Roboto" panose="02000000000000000000" pitchFamily="2" charset="0"/>
              <a:ea typeface="Roboto" panose="02000000000000000000" pitchFamily="2" charset="0"/>
              <a:cs typeface="Roboto" panose="02000000000000000000" pitchFamily="2" charset="0"/>
            </a:endParaRPr>
          </a:p>
          <a:p>
            <a:pPr lvl="0">
              <a:lnSpc>
                <a:spcPct val="107000"/>
              </a:lnSpc>
            </a:pPr>
            <a:r>
              <a:rPr lang="en-GB" sz="1200" b="1" i="1" kern="100" dirty="0">
                <a:solidFill>
                  <a:srgbClr val="FFC000"/>
                </a:solidFill>
                <a:effectLst/>
                <a:latin typeface="Roboto" panose="02000000000000000000" pitchFamily="2" charset="0"/>
                <a:ea typeface="Roboto" panose="02000000000000000000" pitchFamily="2" charset="0"/>
                <a:cs typeface="Roboto" panose="02000000000000000000" pitchFamily="2" charset="0"/>
              </a:rPr>
              <a:t>Diversity of ownership and leadership</a:t>
            </a:r>
            <a:endParaRPr lang="en-GB" sz="1200" b="1" i="1" kern="100" dirty="0">
              <a:solidFill>
                <a:srgbClr val="FFC000"/>
              </a:solidFill>
              <a:latin typeface="Roboto" panose="02000000000000000000" pitchFamily="2" charset="0"/>
              <a:ea typeface="Roboto" panose="02000000000000000000" pitchFamily="2" charset="0"/>
              <a:cs typeface="Roboto" panose="02000000000000000000" pitchFamily="2" charset="0"/>
            </a:endParaRPr>
          </a:p>
          <a:p>
            <a:pPr marL="171450" lvl="0" indent="-171450">
              <a:lnSpc>
                <a:spcPct val="107000"/>
              </a:lnSpc>
              <a:spcAft>
                <a:spcPts val="600"/>
              </a:spcAft>
              <a:buFont typeface="Arial" panose="020B0604020202020204" pitchFamily="34" charset="0"/>
              <a:buChar char="•"/>
            </a:pPr>
            <a:r>
              <a:rPr lang="en-GB" sz="1200" kern="100" dirty="0">
                <a:effectLst/>
                <a:latin typeface="Roboto" panose="02000000000000000000" pitchFamily="2" charset="0"/>
                <a:ea typeface="Roboto" panose="02000000000000000000" pitchFamily="2" charset="0"/>
                <a:cs typeface="Roboto" panose="02000000000000000000" pitchFamily="2" charset="0"/>
              </a:rPr>
              <a:t>Our leadership team comprises our Partners, our Directors, and the Independent Chair of our EOT (7 people.) This group is majority female.</a:t>
            </a:r>
          </a:p>
          <a:p>
            <a:pPr marL="171450" lvl="0" indent="-171450">
              <a:lnSpc>
                <a:spcPct val="107000"/>
              </a:lnSpc>
              <a:buFont typeface="Arial" panose="020B0604020202020204" pitchFamily="34" charset="0"/>
              <a:buChar char="•"/>
            </a:pPr>
            <a:endParaRPr lang="en-GB" sz="1200" dirty="0">
              <a:latin typeface="Bierstadt" panose="020B0004020202020204" pitchFamily="34" charset="0"/>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C328C4E-CCFD-D469-7DB2-EF1D0CA51E38}"/>
              </a:ext>
            </a:extLst>
          </p:cNvPr>
          <p:cNvSpPr txBox="1"/>
          <p:nvPr/>
        </p:nvSpPr>
        <p:spPr>
          <a:xfrm>
            <a:off x="131425" y="4827897"/>
            <a:ext cx="6683060" cy="2410532"/>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200" b="1" i="1" u="none" strike="noStrike" kern="100" cap="none" spc="0" normalizeH="0" baseline="0" noProof="0" dirty="0">
                <a:ln>
                  <a:noFill/>
                </a:ln>
                <a:solidFill>
                  <a:srgbClr val="FFC000"/>
                </a:solidFill>
                <a:effectLst/>
                <a:uLnTx/>
                <a:uFillTx/>
                <a:latin typeface="Roboto" panose="02000000000000000000" pitchFamily="2" charset="0"/>
                <a:ea typeface="Roboto" panose="02000000000000000000" pitchFamily="2" charset="0"/>
                <a:cs typeface="Roboto" panose="02000000000000000000" pitchFamily="2" charset="0"/>
              </a:rPr>
              <a:t>The people who use our services</a:t>
            </a:r>
          </a:p>
          <a:p>
            <a:pPr marL="171450" marR="0" lvl="0" indent="-171450" algn="l" defTabSz="914400" rtl="0" eaLnBrk="1" fontAlgn="auto" latinLnBrk="0" hangingPunct="1">
              <a:lnSpc>
                <a:spcPct val="107000"/>
              </a:lnSpc>
              <a:spcBef>
                <a:spcPts val="0"/>
              </a:spcBef>
              <a:spcAft>
                <a:spcPts val="60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This year we have placed considerable focus upon how we can ensure that families receive sufficient information about the investigation process. Whilst it is essential that we maintain our independence it is also important that families and staff understand what is meant by independence, how it works in practice and how to seek further help if they need it.</a:t>
            </a:r>
          </a:p>
          <a:p>
            <a:pPr marR="0" lvl="0" algn="l" defTabSz="914400" rtl="0" eaLnBrk="1" fontAlgn="auto" latinLnBrk="0" hangingPunct="1">
              <a:lnSpc>
                <a:spcPct val="107000"/>
              </a:lnSpc>
              <a:spcBef>
                <a:spcPts val="0"/>
              </a:spcBef>
              <a:spcAft>
                <a:spcPts val="600"/>
              </a:spcAft>
              <a:buClrTx/>
              <a:buSzTx/>
              <a:tabLst/>
              <a:defRPr/>
            </a:pPr>
            <a:endParaRPr lang="en-GB" sz="1200" kern="100" dirty="0">
              <a:solidFill>
                <a:prstClr val="black"/>
              </a:solidFill>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200" b="1" i="1" u="none" strike="noStrike" kern="100" cap="none" spc="0" normalizeH="0" baseline="0" noProof="0" dirty="0">
                <a:ln>
                  <a:noFill/>
                </a:ln>
                <a:solidFill>
                  <a:srgbClr val="FFC000"/>
                </a:solidFill>
                <a:effectLst/>
                <a:uLnTx/>
                <a:uFillTx/>
                <a:latin typeface="Roboto" panose="02000000000000000000" pitchFamily="2" charset="0"/>
                <a:ea typeface="Roboto" panose="02000000000000000000" pitchFamily="2" charset="0"/>
                <a:cs typeface="Roboto" panose="02000000000000000000" pitchFamily="2" charset="0"/>
              </a:rPr>
              <a:t>Local suppliers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rPr>
              <a:t>Our main suppliers are our associates, who are based throughout the country. We use a local property company as our office supplier, and work with local suppliers for office supplies, confidential waste management, accountancy, and ICT support. </a:t>
            </a:r>
          </a:p>
          <a:p>
            <a:pPr marL="171450" marR="0" lvl="0" indent="-171450" algn="l" defTabSz="914400" rtl="0" eaLnBrk="1" fontAlgn="auto" latinLnBrk="0" hangingPunct="1">
              <a:lnSpc>
                <a:spcPct val="107000"/>
              </a:lnSpc>
              <a:spcBef>
                <a:spcPts val="0"/>
              </a:spcBef>
              <a:spcAft>
                <a:spcPts val="600"/>
              </a:spcAft>
              <a:buClrTx/>
              <a:buSzTx/>
              <a:buFont typeface="Arial" panose="020B0604020202020204" pitchFamily="34" charset="0"/>
              <a:buChar char="•"/>
              <a:tabLst/>
              <a:defRPr/>
            </a:pPr>
            <a:endParaRPr kumimoji="0" lang="en-GB" sz="1200" b="0" i="0" u="none" strike="noStrike" kern="100" cap="none" spc="0" normalizeH="0" baseline="0" noProof="0" dirty="0">
              <a:ln>
                <a:noFill/>
              </a:ln>
              <a:solidFill>
                <a:prstClr val="black"/>
              </a:solidFill>
              <a:effectLst/>
              <a:uLnTx/>
              <a:uFillTx/>
              <a:latin typeface="Bierstadt" panose="020B0004020202020204" pitchFamily="34" charset="0"/>
              <a:ea typeface="Calibri" panose="020F0502020204030204" pitchFamily="34" charset="0"/>
              <a:cs typeface="+mn-cs"/>
            </a:endParaRPr>
          </a:p>
        </p:txBody>
      </p:sp>
      <p:sp>
        <p:nvSpPr>
          <p:cNvPr id="5" name="Freeform: Shape 4">
            <a:extLst>
              <a:ext uri="{FF2B5EF4-FFF2-40B4-BE49-F238E27FC236}">
                <a16:creationId xmlns:a16="http://schemas.microsoft.com/office/drawing/2014/main" id="{27A82280-012A-78D7-C258-FA09F03EE00F}"/>
              </a:ext>
            </a:extLst>
          </p:cNvPr>
          <p:cNvSpPr/>
          <p:nvPr/>
        </p:nvSpPr>
        <p:spPr>
          <a:xfrm rot="10800000">
            <a:off x="327056" y="7822555"/>
            <a:ext cx="6044577" cy="2083445"/>
          </a:xfrm>
          <a:custGeom>
            <a:avLst/>
            <a:gdLst>
              <a:gd name="connsiteX0" fmla="*/ 0 w 2941804"/>
              <a:gd name="connsiteY0" fmla="*/ 0 h 886120"/>
              <a:gd name="connsiteX1" fmla="*/ 2941804 w 2941804"/>
              <a:gd name="connsiteY1" fmla="*/ 0 h 886120"/>
              <a:gd name="connsiteX2" fmla="*/ 2905295 w 2941804"/>
              <a:gd name="connsiteY2" fmla="*/ 64724 h 886120"/>
              <a:gd name="connsiteX3" fmla="*/ 1647766 w 2941804"/>
              <a:gd name="connsiteY3" fmla="*/ 876503 h 886120"/>
              <a:gd name="connsiteX4" fmla="*/ 1470920 w 2941804"/>
              <a:gd name="connsiteY4" fmla="*/ 886120 h 886120"/>
              <a:gd name="connsiteX5" fmla="*/ 1470884 w 2941804"/>
              <a:gd name="connsiteY5" fmla="*/ 886120 h 886120"/>
              <a:gd name="connsiteX6" fmla="*/ 1294038 w 2941804"/>
              <a:gd name="connsiteY6" fmla="*/ 876503 h 886120"/>
              <a:gd name="connsiteX7" fmla="*/ 36509 w 2941804"/>
              <a:gd name="connsiteY7" fmla="*/ 64724 h 88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1804" h="886120">
                <a:moveTo>
                  <a:pt x="0" y="0"/>
                </a:moveTo>
                <a:lnTo>
                  <a:pt x="2941804" y="0"/>
                </a:lnTo>
                <a:lnTo>
                  <a:pt x="2905295" y="64724"/>
                </a:lnTo>
                <a:cubicBezTo>
                  <a:pt x="2625520" y="510739"/>
                  <a:pt x="2171129" y="819259"/>
                  <a:pt x="1647766" y="876503"/>
                </a:cubicBezTo>
                <a:lnTo>
                  <a:pt x="1470920" y="886120"/>
                </a:lnTo>
                <a:lnTo>
                  <a:pt x="1470884" y="886120"/>
                </a:lnTo>
                <a:lnTo>
                  <a:pt x="1294038" y="876503"/>
                </a:lnTo>
                <a:cubicBezTo>
                  <a:pt x="770675" y="819259"/>
                  <a:pt x="316284" y="510739"/>
                  <a:pt x="36509" y="64724"/>
                </a:cubicBezTo>
                <a:close/>
              </a:path>
            </a:pathLst>
          </a:custGeom>
          <a:solidFill>
            <a:srgbClr val="92D050">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7" name="TextBox 6">
            <a:extLst>
              <a:ext uri="{FF2B5EF4-FFF2-40B4-BE49-F238E27FC236}">
                <a16:creationId xmlns:a16="http://schemas.microsoft.com/office/drawing/2014/main" id="{9106CB1C-3457-50AE-7AB4-6D71F32FFCF2}"/>
              </a:ext>
            </a:extLst>
          </p:cNvPr>
          <p:cNvSpPr txBox="1"/>
          <p:nvPr/>
        </p:nvSpPr>
        <p:spPr>
          <a:xfrm>
            <a:off x="4430748" y="9418901"/>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640737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13A78-CEF7-D2FE-C717-AA4C9FB69D8F}"/>
              </a:ext>
            </a:extLst>
          </p:cNvPr>
          <p:cNvSpPr/>
          <p:nvPr/>
        </p:nvSpPr>
        <p:spPr>
          <a:xfrm>
            <a:off x="168872" y="398326"/>
            <a:ext cx="6608166" cy="646331"/>
          </a:xfrm>
          <a:prstGeom prst="rect">
            <a:avLst/>
          </a:prstGeom>
        </p:spPr>
        <p:txBody>
          <a:bodyPr wrap="square" lIns="0" tIns="0" rIns="0" bIns="0">
            <a:spAutoFit/>
          </a:bodyPr>
          <a:lstStyle/>
          <a:p>
            <a:pPr marL="171450" indent="-171450">
              <a:buFont typeface="Arial" panose="020B0604020202020204" pitchFamily="34" charset="0"/>
              <a:buChar char="•"/>
            </a:pPr>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a:p>
            <a:endParaRPr lang="en-GB" sz="1050" dirty="0">
              <a:latin typeface="Arial" panose="020B060402020202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id="{D9CD5FFD-AE79-A1FF-C8E3-FD3E959E1AE9}"/>
              </a:ext>
            </a:extLst>
          </p:cNvPr>
          <p:cNvPicPr>
            <a:picLocks noChangeAspect="1"/>
          </p:cNvPicPr>
          <p:nvPr/>
        </p:nvPicPr>
        <p:blipFill>
          <a:blip r:embed="rId3"/>
          <a:stretch>
            <a:fillRect/>
          </a:stretch>
        </p:blipFill>
        <p:spPr>
          <a:xfrm>
            <a:off x="168872" y="7983981"/>
            <a:ext cx="6673200" cy="1148665"/>
          </a:xfrm>
          <a:prstGeom prst="rect">
            <a:avLst/>
          </a:prstGeom>
        </p:spPr>
      </p:pic>
      <p:sp>
        <p:nvSpPr>
          <p:cNvPr id="2" name="TextBox 1">
            <a:extLst>
              <a:ext uri="{FF2B5EF4-FFF2-40B4-BE49-F238E27FC236}">
                <a16:creationId xmlns:a16="http://schemas.microsoft.com/office/drawing/2014/main" id="{F0A164C5-5D4E-85A8-2155-9204D86DE870}"/>
              </a:ext>
            </a:extLst>
          </p:cNvPr>
          <p:cNvSpPr txBox="1"/>
          <p:nvPr/>
        </p:nvSpPr>
        <p:spPr>
          <a:xfrm>
            <a:off x="120835" y="589545"/>
            <a:ext cx="6616329" cy="1711109"/>
          </a:xfrm>
          <a:prstGeom prst="rect">
            <a:avLst/>
          </a:prstGeom>
          <a:noFill/>
          <a:ln>
            <a:noFill/>
          </a:ln>
        </p:spPr>
        <p:txBody>
          <a:bodyPr wrap="square" lIns="0" tIns="0" rIns="0" bIns="0" rtlCol="0">
            <a:spAutoFit/>
          </a:bodyPr>
          <a:lstStyle/>
          <a:p>
            <a:pPr marL="457200">
              <a:lnSpc>
                <a:spcPct val="107000"/>
              </a:lnSpc>
              <a:spcAft>
                <a:spcPts val="800"/>
              </a:spcAft>
            </a:pPr>
            <a:r>
              <a:rPr lang="en-GB" sz="1200" kern="100" dirty="0">
                <a:effectLst/>
                <a:latin typeface="Bierstadt" panose="020B0004020202020204" pitchFamily="34" charset="0"/>
                <a:ea typeface="Calibri" panose="020F0502020204030204" pitchFamily="34" charset="0"/>
              </a:rPr>
              <a:t> </a:t>
            </a:r>
          </a:p>
          <a:p>
            <a:pPr>
              <a:lnSpc>
                <a:spcPct val="107000"/>
              </a:lnSpc>
              <a:spcAft>
                <a:spcPts val="800"/>
              </a:spcAft>
            </a:pPr>
            <a:r>
              <a:rPr lang="en-GB" kern="100" dirty="0">
                <a:solidFill>
                  <a:srgbClr val="92D050"/>
                </a:solidFill>
                <a:effectLst/>
                <a:latin typeface="Roboto" panose="02000000000000000000" pitchFamily="2" charset="0"/>
                <a:ea typeface="Roboto" panose="02000000000000000000" pitchFamily="2" charset="0"/>
                <a:cs typeface="Roboto" panose="02000000000000000000" pitchFamily="2" charset="0"/>
              </a:rPr>
              <a:t>7. Environment </a:t>
            </a:r>
            <a:endParaRPr lang="en-GB" kern="100" dirty="0">
              <a:solidFill>
                <a:srgbClr val="92D050"/>
              </a:solidFill>
              <a:latin typeface="Roboto" panose="02000000000000000000" pitchFamily="2" charset="0"/>
              <a:ea typeface="Roboto" panose="02000000000000000000" pitchFamily="2" charset="0"/>
              <a:cs typeface="Roboto" panose="02000000000000000000" pitchFamily="2" charset="0"/>
            </a:endParaRPr>
          </a:p>
          <a:p>
            <a:pPr>
              <a:lnSpc>
                <a:spcPct val="107000"/>
              </a:lnSpc>
              <a:spcAft>
                <a:spcPts val="800"/>
              </a:spcAft>
            </a:pPr>
            <a:r>
              <a:rPr lang="en-GB" sz="1400" b="1" i="1" kern="100" dirty="0">
                <a:effectLst/>
                <a:latin typeface="Roboto" panose="02000000000000000000" pitchFamily="2" charset="0"/>
                <a:ea typeface="Roboto" panose="02000000000000000000" pitchFamily="2" charset="0"/>
                <a:cs typeface="Roboto" panose="02000000000000000000" pitchFamily="2" charset="0"/>
              </a:rPr>
              <a:t>Carbon emissions – monitoring and reductions</a:t>
            </a:r>
            <a:endParaRPr lang="en-GB" sz="1400" b="1" i="1" kern="100" dirty="0">
              <a:latin typeface="Roboto" panose="02000000000000000000" pitchFamily="2" charset="0"/>
              <a:ea typeface="Roboto" panose="02000000000000000000" pitchFamily="2" charset="0"/>
              <a:cs typeface="Roboto" panose="02000000000000000000" pitchFamily="2" charset="0"/>
            </a:endParaRPr>
          </a:p>
          <a:p>
            <a:pPr>
              <a:lnSpc>
                <a:spcPct val="107000"/>
              </a:lnSpc>
              <a:spcAft>
                <a:spcPts val="800"/>
              </a:spcAft>
            </a:pPr>
            <a:r>
              <a:rPr lang="en-GB" sz="1400" kern="100" dirty="0">
                <a:effectLst/>
                <a:latin typeface="Roboto" panose="02000000000000000000" pitchFamily="2" charset="0"/>
                <a:ea typeface="Roboto" panose="02000000000000000000" pitchFamily="2" charset="0"/>
                <a:cs typeface="Roboto" panose="02000000000000000000" pitchFamily="2" charset="0"/>
              </a:rPr>
              <a:t>Our carbon emissions have fallen by </a:t>
            </a:r>
            <a:r>
              <a:rPr lang="en-GB" sz="1400" kern="100" dirty="0">
                <a:latin typeface="Roboto" panose="02000000000000000000" pitchFamily="2" charset="0"/>
                <a:ea typeface="Roboto" panose="02000000000000000000" pitchFamily="2" charset="0"/>
                <a:cs typeface="Roboto" panose="02000000000000000000" pitchFamily="2" charset="0"/>
              </a:rPr>
              <a:t>32</a:t>
            </a:r>
            <a:r>
              <a:rPr lang="en-GB" sz="1400" kern="100" dirty="0">
                <a:effectLst/>
                <a:latin typeface="Roboto" panose="02000000000000000000" pitchFamily="2" charset="0"/>
                <a:ea typeface="Roboto" panose="02000000000000000000" pitchFamily="2" charset="0"/>
                <a:cs typeface="Roboto" panose="02000000000000000000" pitchFamily="2" charset="0"/>
              </a:rPr>
              <a:t>% over the year</a:t>
            </a:r>
            <a:r>
              <a:rPr lang="en-GB" sz="1400" kern="100" dirty="0">
                <a:latin typeface="Roboto" panose="02000000000000000000" pitchFamily="2" charset="0"/>
                <a:ea typeface="Roboto" panose="02000000000000000000" pitchFamily="2" charset="0"/>
                <a:cs typeface="Roboto" panose="02000000000000000000" pitchFamily="2" charset="0"/>
              </a:rPr>
              <a:t>. This is in part the result of efficiencies in company staffing. It is also supported by an increasing emphasis on remote methods for client engagement.</a:t>
            </a:r>
            <a:endParaRPr lang="en-GB" sz="1400" dirty="0">
              <a:latin typeface="Roboto" panose="02000000000000000000" pitchFamily="2" charset="0"/>
              <a:ea typeface="Roboto" panose="02000000000000000000" pitchFamily="2" charset="0"/>
              <a:cs typeface="Roboto" panose="02000000000000000000" pitchFamily="2" charset="0"/>
            </a:endParaRPr>
          </a:p>
        </p:txBody>
      </p:sp>
      <p:graphicFrame>
        <p:nvGraphicFramePr>
          <p:cNvPr id="5" name="Table 4">
            <a:extLst>
              <a:ext uri="{FF2B5EF4-FFF2-40B4-BE49-F238E27FC236}">
                <a16:creationId xmlns:a16="http://schemas.microsoft.com/office/drawing/2014/main" id="{C36AE89E-BA21-E674-9279-C0381F17A750}"/>
              </a:ext>
            </a:extLst>
          </p:cNvPr>
          <p:cNvGraphicFramePr>
            <a:graphicFrameLocks noGrp="1"/>
          </p:cNvGraphicFramePr>
          <p:nvPr>
            <p:extLst>
              <p:ext uri="{D42A27DB-BD31-4B8C-83A1-F6EECF244321}">
                <p14:modId xmlns:p14="http://schemas.microsoft.com/office/powerpoint/2010/main" val="4403671"/>
              </p:ext>
            </p:extLst>
          </p:nvPr>
        </p:nvGraphicFramePr>
        <p:xfrm>
          <a:off x="147244" y="2462635"/>
          <a:ext cx="6417123" cy="2680462"/>
        </p:xfrm>
        <a:graphic>
          <a:graphicData uri="http://schemas.openxmlformats.org/drawingml/2006/table">
            <a:tbl>
              <a:tblPr firstRow="1" firstCol="1" bandRow="1"/>
              <a:tblGrid>
                <a:gridCol w="1424151">
                  <a:extLst>
                    <a:ext uri="{9D8B030D-6E8A-4147-A177-3AD203B41FA5}">
                      <a16:colId xmlns:a16="http://schemas.microsoft.com/office/drawing/2014/main" val="2517298943"/>
                    </a:ext>
                  </a:extLst>
                </a:gridCol>
                <a:gridCol w="4992972">
                  <a:extLst>
                    <a:ext uri="{9D8B030D-6E8A-4147-A177-3AD203B41FA5}">
                      <a16:colId xmlns:a16="http://schemas.microsoft.com/office/drawing/2014/main" val="134801264"/>
                    </a:ext>
                  </a:extLst>
                </a:gridCol>
              </a:tblGrid>
              <a:tr h="188595">
                <a:tc>
                  <a:txBody>
                    <a:bodyPr/>
                    <a:lstStyle/>
                    <a:p>
                      <a:pPr algn="just" fontAlgn="base">
                        <a:lnSpc>
                          <a:spcPct val="110000"/>
                        </a:lnSpc>
                        <a:spcAft>
                          <a:spcPts val="600"/>
                        </a:spcAft>
                      </a:pPr>
                      <a:r>
                        <a:rPr lang="en-GB" sz="1200" b="1" kern="0" dirty="0">
                          <a:effectLst/>
                          <a:latin typeface="Bierstadt" panose="020B0004020202020204" pitchFamily="34" charset="0"/>
                          <a:ea typeface="Arial" panose="020B0604020202020204" pitchFamily="34" charset="0"/>
                        </a:rPr>
                        <a:t>EMISSIONS</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solidFill>
                      <a:srgbClr val="96D9E2"/>
                    </a:solidFill>
                  </a:tcPr>
                </a:tc>
                <a:tc>
                  <a:txBody>
                    <a:bodyPr/>
                    <a:lstStyle/>
                    <a:p>
                      <a:pPr algn="just" fontAlgn="base">
                        <a:lnSpc>
                          <a:spcPct val="110000"/>
                        </a:lnSpc>
                        <a:spcAft>
                          <a:spcPts val="600"/>
                        </a:spcAft>
                      </a:pPr>
                      <a:r>
                        <a:rPr lang="en-GB" sz="1200" b="1" kern="0" dirty="0">
                          <a:effectLst/>
                          <a:latin typeface="Bierstadt" panose="020B0004020202020204" pitchFamily="34" charset="0"/>
                          <a:ea typeface="Arial" panose="020B0604020202020204" pitchFamily="34" charset="0"/>
                        </a:rPr>
                        <a:t>TOTAL (tCO</a:t>
                      </a:r>
                      <a:r>
                        <a:rPr lang="en-GB" sz="1200" b="1" kern="0" baseline="-25000" dirty="0">
                          <a:effectLst/>
                          <a:latin typeface="Bierstadt" panose="020B0004020202020204" pitchFamily="34" charset="0"/>
                          <a:ea typeface="Arial" panose="020B0604020202020204" pitchFamily="34" charset="0"/>
                        </a:rPr>
                        <a:t>2</a:t>
                      </a:r>
                      <a:r>
                        <a:rPr lang="en-GB" sz="1200" b="1" kern="0" dirty="0">
                          <a:effectLst/>
                          <a:latin typeface="Bierstadt" panose="020B0004020202020204" pitchFamily="34" charset="0"/>
                          <a:ea typeface="Arial" panose="020B0604020202020204" pitchFamily="34" charset="0"/>
                        </a:rPr>
                        <a:t>e)</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solidFill>
                      <a:srgbClr val="96D9E2"/>
                    </a:solidFill>
                  </a:tcPr>
                </a:tc>
                <a:extLst>
                  <a:ext uri="{0D108BD9-81ED-4DB2-BD59-A6C34878D82A}">
                    <a16:rowId xmlns:a16="http://schemas.microsoft.com/office/drawing/2014/main" val="1635416630"/>
                  </a:ext>
                </a:extLst>
              </a:tr>
              <a:tr h="288925">
                <a:tc>
                  <a:txBody>
                    <a:bodyPr/>
                    <a:lstStyle/>
                    <a:p>
                      <a:pPr algn="just" fontAlgn="base">
                        <a:lnSpc>
                          <a:spcPct val="110000"/>
                        </a:lnSpc>
                        <a:spcAft>
                          <a:spcPts val="600"/>
                        </a:spcAft>
                      </a:pPr>
                      <a:r>
                        <a:rPr lang="en-GB" sz="1200" b="1" kern="0" dirty="0">
                          <a:effectLst/>
                          <a:latin typeface="Bierstadt" panose="020B0004020202020204" pitchFamily="34" charset="0"/>
                          <a:ea typeface="Arial" panose="020B0604020202020204" pitchFamily="34" charset="0"/>
                        </a:rPr>
                        <a:t>Scope 1</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tc>
                  <a:txBody>
                    <a:bodyPr/>
                    <a:lstStyle/>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0 - there are no direct emissions from company activities</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extLst>
                  <a:ext uri="{0D108BD9-81ED-4DB2-BD59-A6C34878D82A}">
                    <a16:rowId xmlns:a16="http://schemas.microsoft.com/office/drawing/2014/main" val="700714106"/>
                  </a:ext>
                </a:extLst>
              </a:tr>
              <a:tr h="190500">
                <a:tc>
                  <a:txBody>
                    <a:bodyPr/>
                    <a:lstStyle/>
                    <a:p>
                      <a:pPr algn="just" fontAlgn="base">
                        <a:lnSpc>
                          <a:spcPct val="110000"/>
                        </a:lnSpc>
                        <a:spcAft>
                          <a:spcPts val="600"/>
                        </a:spcAft>
                      </a:pPr>
                      <a:r>
                        <a:rPr lang="en-GB" sz="1200" b="1" kern="0" dirty="0">
                          <a:effectLst/>
                          <a:latin typeface="Bierstadt" panose="020B0004020202020204" pitchFamily="34" charset="0"/>
                          <a:ea typeface="Arial" panose="020B0604020202020204" pitchFamily="34" charset="0"/>
                        </a:rPr>
                        <a:t>Scope 2</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tc>
                  <a:txBody>
                    <a:bodyPr/>
                    <a:lstStyle/>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0 – all our energy consumption is now on a renewable tariff.</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extLst>
                  <a:ext uri="{0D108BD9-81ED-4DB2-BD59-A6C34878D82A}">
                    <a16:rowId xmlns:a16="http://schemas.microsoft.com/office/drawing/2014/main" val="3126630822"/>
                  </a:ext>
                </a:extLst>
              </a:tr>
              <a:tr h="1321435">
                <a:tc>
                  <a:txBody>
                    <a:bodyPr/>
                    <a:lstStyle/>
                    <a:p>
                      <a:pPr algn="just" fontAlgn="base">
                        <a:lnSpc>
                          <a:spcPct val="110000"/>
                        </a:lnSpc>
                        <a:spcAft>
                          <a:spcPts val="600"/>
                        </a:spcAft>
                      </a:pPr>
                      <a:r>
                        <a:rPr lang="en-GB" sz="1200" b="1" kern="0">
                          <a:effectLst/>
                          <a:latin typeface="Bierstadt" panose="020B0004020202020204" pitchFamily="34" charset="0"/>
                          <a:ea typeface="Arial" panose="020B0604020202020204" pitchFamily="34" charset="0"/>
                        </a:rPr>
                        <a:t>Scope 3</a:t>
                      </a:r>
                      <a:endParaRPr lang="en-GB" sz="1100" kern="100">
                        <a:effectLst/>
                        <a:latin typeface="Bierstadt" panose="020B0004020202020204" pitchFamily="34" charset="0"/>
                        <a:ea typeface="Calibri" panose="020F0502020204030204" pitchFamily="34" charset="0"/>
                      </a:endParaRPr>
                    </a:p>
                    <a:p>
                      <a:pPr algn="just" fontAlgn="base">
                        <a:lnSpc>
                          <a:spcPct val="110000"/>
                        </a:lnSpc>
                        <a:spcAft>
                          <a:spcPts val="600"/>
                        </a:spcAft>
                      </a:pPr>
                      <a:r>
                        <a:rPr lang="en-GB" sz="1200" kern="0">
                          <a:effectLst/>
                          <a:latin typeface="Bierstadt" panose="020B0004020202020204" pitchFamily="34" charset="0"/>
                          <a:ea typeface="Arial" panose="020B0604020202020204" pitchFamily="34" charset="0"/>
                        </a:rPr>
                        <a:t> </a:t>
                      </a:r>
                      <a:endParaRPr lang="en-GB" sz="1100" kern="10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tc>
                  <a:txBody>
                    <a:bodyPr/>
                    <a:lstStyle/>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Upstream transport 0</a:t>
                      </a:r>
                      <a:endParaRPr lang="en-GB" sz="1100" kern="100" dirty="0">
                        <a:effectLst/>
                        <a:latin typeface="Bierstadt" panose="020B0004020202020204" pitchFamily="34" charset="0"/>
                        <a:ea typeface="Calibri" panose="020F0502020204030204" pitchFamily="34" charset="0"/>
                      </a:endParaRPr>
                    </a:p>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Waste 0</a:t>
                      </a:r>
                      <a:endParaRPr lang="en-GB" sz="1100" kern="100" dirty="0">
                        <a:effectLst/>
                        <a:latin typeface="Bierstadt" panose="020B0004020202020204" pitchFamily="34" charset="0"/>
                        <a:ea typeface="Calibri" panose="020F0502020204030204" pitchFamily="34" charset="0"/>
                      </a:endParaRPr>
                    </a:p>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Business travel 0.937 tCO2e</a:t>
                      </a:r>
                      <a:endParaRPr lang="en-GB" sz="1100" kern="100" dirty="0">
                        <a:effectLst/>
                        <a:latin typeface="Bierstadt" panose="020B0004020202020204" pitchFamily="34" charset="0"/>
                        <a:ea typeface="Calibri" panose="020F0502020204030204" pitchFamily="34" charset="0"/>
                      </a:endParaRPr>
                    </a:p>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Employee commuting 2.807 tCO2e</a:t>
                      </a:r>
                      <a:endParaRPr lang="en-GB" sz="1100" kern="100" dirty="0">
                        <a:effectLst/>
                        <a:latin typeface="Bierstadt" panose="020B0004020202020204" pitchFamily="34" charset="0"/>
                        <a:ea typeface="Calibri" panose="020F0502020204030204" pitchFamily="34" charset="0"/>
                      </a:endParaRPr>
                    </a:p>
                    <a:p>
                      <a:pPr algn="just" fontAlgn="base">
                        <a:lnSpc>
                          <a:spcPct val="110000"/>
                        </a:lnSpc>
                        <a:spcAft>
                          <a:spcPts val="600"/>
                        </a:spcAft>
                      </a:pPr>
                      <a:r>
                        <a:rPr lang="en-GB" sz="1200" kern="0" dirty="0">
                          <a:effectLst/>
                          <a:latin typeface="Bierstadt" panose="020B0004020202020204" pitchFamily="34" charset="0"/>
                          <a:ea typeface="Arial" panose="020B0604020202020204" pitchFamily="34" charset="0"/>
                        </a:rPr>
                        <a:t>Downstream transport 0</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extLst>
                  <a:ext uri="{0D108BD9-81ED-4DB2-BD59-A6C34878D82A}">
                    <a16:rowId xmlns:a16="http://schemas.microsoft.com/office/drawing/2014/main" val="451890257"/>
                  </a:ext>
                </a:extLst>
              </a:tr>
              <a:tr h="0">
                <a:tc>
                  <a:txBody>
                    <a:bodyPr/>
                    <a:lstStyle/>
                    <a:p>
                      <a:pPr algn="just" fontAlgn="base">
                        <a:lnSpc>
                          <a:spcPct val="110000"/>
                        </a:lnSpc>
                        <a:spcAft>
                          <a:spcPts val="600"/>
                        </a:spcAft>
                      </a:pPr>
                      <a:r>
                        <a:rPr lang="en-GB" sz="1100" b="1" kern="0" dirty="0">
                          <a:effectLst/>
                          <a:latin typeface="Bierstadt" panose="020B0004020202020204" pitchFamily="34" charset="0"/>
                          <a:ea typeface="Arial" panose="020B0604020202020204" pitchFamily="34" charset="0"/>
                        </a:rPr>
                        <a:t>Total Emissions</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solidFill>
                      <a:srgbClr val="FFC000"/>
                    </a:solidFill>
                  </a:tcPr>
                </a:tc>
                <a:tc>
                  <a:txBody>
                    <a:bodyPr/>
                    <a:lstStyle/>
                    <a:p>
                      <a:pPr algn="just" fontAlgn="base">
                        <a:lnSpc>
                          <a:spcPct val="110000"/>
                        </a:lnSpc>
                        <a:spcAft>
                          <a:spcPts val="600"/>
                        </a:spcAft>
                      </a:pPr>
                      <a:r>
                        <a:rPr lang="en-GB" sz="1100" kern="0" dirty="0">
                          <a:effectLst/>
                          <a:latin typeface="Bierstadt" panose="020B0004020202020204" pitchFamily="34" charset="0"/>
                          <a:ea typeface="Arial" panose="020B0604020202020204" pitchFamily="34" charset="0"/>
                        </a:rPr>
                        <a:t>3.744 tCO2e</a:t>
                      </a:r>
                      <a:endParaRPr lang="en-GB" sz="1100" kern="100" dirty="0">
                        <a:effectLst/>
                        <a:latin typeface="Bierstadt" panose="020B0004020202020204" pitchFamily="34" charset="0"/>
                        <a:ea typeface="Calibri" panose="020F0502020204030204" pitchFamily="34" charset="0"/>
                      </a:endParaRPr>
                    </a:p>
                  </a:txBody>
                  <a:tcPr marL="63500" marR="63500" marT="63500" marB="63500">
                    <a:lnL w="12700" cap="flat" cmpd="sng" algn="ctr">
                      <a:solidFill>
                        <a:srgbClr val="96D9E2"/>
                      </a:solidFill>
                      <a:prstDash val="solid"/>
                      <a:round/>
                      <a:headEnd type="none" w="med" len="med"/>
                      <a:tailEnd type="none" w="med" len="med"/>
                    </a:lnL>
                    <a:lnR w="12700" cap="flat" cmpd="sng" algn="ctr">
                      <a:solidFill>
                        <a:srgbClr val="96D9E2"/>
                      </a:solidFill>
                      <a:prstDash val="solid"/>
                      <a:round/>
                      <a:headEnd type="none" w="med" len="med"/>
                      <a:tailEnd type="none" w="med" len="med"/>
                    </a:lnR>
                    <a:lnT w="12700" cap="flat" cmpd="sng" algn="ctr">
                      <a:solidFill>
                        <a:srgbClr val="96D9E2"/>
                      </a:solidFill>
                      <a:prstDash val="solid"/>
                      <a:round/>
                      <a:headEnd type="none" w="med" len="med"/>
                      <a:tailEnd type="none" w="med" len="med"/>
                    </a:lnT>
                    <a:lnB w="12700" cap="flat" cmpd="sng" algn="ctr">
                      <a:solidFill>
                        <a:srgbClr val="96D9E2"/>
                      </a:solidFill>
                      <a:prstDash val="solid"/>
                      <a:round/>
                      <a:headEnd type="none" w="med" len="med"/>
                      <a:tailEnd type="none" w="med" len="med"/>
                    </a:lnB>
                    <a:noFill/>
                  </a:tcPr>
                </a:tc>
                <a:extLst>
                  <a:ext uri="{0D108BD9-81ED-4DB2-BD59-A6C34878D82A}">
                    <a16:rowId xmlns:a16="http://schemas.microsoft.com/office/drawing/2014/main" val="2764149163"/>
                  </a:ext>
                </a:extLst>
              </a:tr>
            </a:tbl>
          </a:graphicData>
        </a:graphic>
      </p:graphicFrame>
      <p:sp>
        <p:nvSpPr>
          <p:cNvPr id="7" name="TextBox 6">
            <a:extLst>
              <a:ext uri="{FF2B5EF4-FFF2-40B4-BE49-F238E27FC236}">
                <a16:creationId xmlns:a16="http://schemas.microsoft.com/office/drawing/2014/main" id="{739A458A-BC39-4204-5987-1E8A9D9F7C9A}"/>
              </a:ext>
            </a:extLst>
          </p:cNvPr>
          <p:cNvSpPr txBox="1"/>
          <p:nvPr/>
        </p:nvSpPr>
        <p:spPr>
          <a:xfrm>
            <a:off x="1766179" y="5568459"/>
            <a:ext cx="5091821" cy="2181879"/>
          </a:xfrm>
          <a:prstGeom prst="rect">
            <a:avLst/>
          </a:prstGeom>
          <a:noFill/>
        </p:spPr>
        <p:txBody>
          <a:bodyPr wrap="square">
            <a:spAutoFit/>
          </a:bodyPr>
          <a:lstStyle/>
          <a:p>
            <a:pPr>
              <a:lnSpc>
                <a:spcPct val="107000"/>
              </a:lnSpc>
              <a:spcAft>
                <a:spcPts val="800"/>
              </a:spcAft>
            </a:pPr>
            <a:r>
              <a:rPr lang="en-GB" sz="1400" kern="100" dirty="0">
                <a:latin typeface="Roboto" panose="02000000000000000000" pitchFamily="2" charset="0"/>
                <a:ea typeface="Roboto" panose="02000000000000000000" pitchFamily="2" charset="0"/>
                <a:cs typeface="Roboto" panose="02000000000000000000" pitchFamily="2" charset="0"/>
              </a:rPr>
              <a:t>Over the lifetime of our carbon reduction plan, we have committed to:</a:t>
            </a:r>
          </a:p>
          <a:p>
            <a:pPr marL="171450" indent="-171450">
              <a:lnSpc>
                <a:spcPct val="107000"/>
              </a:lnSpc>
              <a:spcAft>
                <a:spcPts val="600"/>
              </a:spcAft>
              <a:buFont typeface="Arial" panose="020B0604020202020204" pitchFamily="34" charset="0"/>
              <a:buChar char="•"/>
            </a:pPr>
            <a:r>
              <a:rPr lang="en-GB" sz="1400" kern="100" dirty="0">
                <a:effectLst/>
                <a:latin typeface="Roboto" panose="02000000000000000000" pitchFamily="2" charset="0"/>
                <a:ea typeface="Roboto" panose="02000000000000000000" pitchFamily="2" charset="0"/>
                <a:cs typeface="Roboto" panose="02000000000000000000" pitchFamily="2" charset="0"/>
              </a:rPr>
              <a:t>Promote use of remote methods for client engagement wherever feasible, to reduce business travel.</a:t>
            </a:r>
          </a:p>
          <a:p>
            <a:pPr marL="171450" lvl="0" indent="-171450">
              <a:lnSpc>
                <a:spcPct val="107000"/>
              </a:lnSpc>
              <a:spcAft>
                <a:spcPts val="600"/>
              </a:spcAft>
              <a:buFont typeface="Arial" panose="020B0604020202020204" pitchFamily="34" charset="0"/>
              <a:buChar char="•"/>
              <a:tabLst>
                <a:tab pos="685800" algn="l"/>
              </a:tabLst>
            </a:pPr>
            <a:r>
              <a:rPr lang="en-GB" sz="1400" kern="100" dirty="0">
                <a:effectLst/>
                <a:latin typeface="Roboto" panose="02000000000000000000" pitchFamily="2" charset="0"/>
                <a:ea typeface="Roboto" panose="02000000000000000000" pitchFamily="2" charset="0"/>
                <a:cs typeface="Roboto" panose="02000000000000000000" pitchFamily="2" charset="0"/>
              </a:rPr>
              <a:t>Support transfers to electric vehicles, to reduce the impact of both business travel, and employee commuting.</a:t>
            </a:r>
          </a:p>
          <a:p>
            <a:pPr marL="171450" lvl="0" indent="-171450">
              <a:lnSpc>
                <a:spcPct val="107000"/>
              </a:lnSpc>
              <a:spcAft>
                <a:spcPts val="600"/>
              </a:spcAft>
              <a:buFont typeface="Arial" panose="020B0604020202020204" pitchFamily="34" charset="0"/>
              <a:buChar char="•"/>
              <a:tabLst>
                <a:tab pos="685800" algn="l"/>
              </a:tabLst>
            </a:pPr>
            <a:r>
              <a:rPr lang="en-GB" sz="1400" kern="100" dirty="0">
                <a:effectLst/>
                <a:latin typeface="Roboto" panose="02000000000000000000" pitchFamily="2" charset="0"/>
                <a:ea typeface="Roboto" panose="02000000000000000000" pitchFamily="2" charset="0"/>
                <a:cs typeface="Roboto" panose="02000000000000000000" pitchFamily="2" charset="0"/>
              </a:rPr>
              <a:t>Flexible working from home for our staff to reduce travel hours, congestion and stress.</a:t>
            </a:r>
          </a:p>
        </p:txBody>
      </p:sp>
      <p:sp>
        <p:nvSpPr>
          <p:cNvPr id="8" name="Sun 7">
            <a:extLst>
              <a:ext uri="{FF2B5EF4-FFF2-40B4-BE49-F238E27FC236}">
                <a16:creationId xmlns:a16="http://schemas.microsoft.com/office/drawing/2014/main" id="{81FDB9A0-EBBB-52A0-E42B-73D562751E6F}"/>
              </a:ext>
            </a:extLst>
          </p:cNvPr>
          <p:cNvSpPr/>
          <p:nvPr/>
        </p:nvSpPr>
        <p:spPr>
          <a:xfrm>
            <a:off x="120835" y="5835552"/>
            <a:ext cx="1779085" cy="1647691"/>
          </a:xfrm>
          <a:prstGeom prst="sun">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1C7319D5-0D32-69A4-E55E-3A4465F31826}"/>
              </a:ext>
            </a:extLst>
          </p:cNvPr>
          <p:cNvSpPr txBox="1"/>
          <p:nvPr/>
        </p:nvSpPr>
        <p:spPr>
          <a:xfrm>
            <a:off x="121876" y="9372602"/>
            <a:ext cx="2346290" cy="369332"/>
          </a:xfrm>
          <a:prstGeom prst="rect">
            <a:avLst/>
          </a:prstGeom>
          <a:noFill/>
        </p:spPr>
        <p:txBody>
          <a:bodyPr wrap="square">
            <a:spAutoFit/>
          </a:bodyPr>
          <a:lstStyle/>
          <a:p>
            <a:r>
              <a:rPr lang="en-GB" dirty="0">
                <a:solidFill>
                  <a:srgbClr val="00B0F0"/>
                </a:solidFill>
                <a:latin typeface="Roboto" panose="02000000000000000000" pitchFamily="2" charset="0"/>
                <a:ea typeface="Roboto" panose="02000000000000000000" pitchFamily="2" charset="0"/>
                <a:cs typeface="Roboto" panose="02000000000000000000" pitchFamily="2" charset="0"/>
              </a:rPr>
              <a:t>r</a:t>
            </a:r>
            <a:r>
              <a:rPr lang="en-GB" dirty="0">
                <a:effectLst/>
                <a:latin typeface="Roboto" panose="02000000000000000000" pitchFamily="2" charset="0"/>
                <a:ea typeface="Roboto" panose="02000000000000000000" pitchFamily="2" charset="0"/>
                <a:cs typeface="Roboto" panose="02000000000000000000" pitchFamily="2" charset="0"/>
              </a:rPr>
              <a:t>eliably </a:t>
            </a:r>
            <a:r>
              <a:rPr lang="en-GB" dirty="0">
                <a:solidFill>
                  <a:srgbClr val="00B0F0"/>
                </a:solidFill>
                <a:effectLst/>
                <a:latin typeface="Roboto" panose="02000000000000000000" pitchFamily="2" charset="0"/>
                <a:ea typeface="Roboto" panose="02000000000000000000" pitchFamily="2" charset="0"/>
                <a:cs typeface="Roboto" panose="02000000000000000000" pitchFamily="2" charset="0"/>
              </a:rPr>
              <a:t>i</a:t>
            </a:r>
            <a:r>
              <a:rPr lang="en-GB" dirty="0">
                <a:effectLst/>
                <a:latin typeface="Roboto" panose="02000000000000000000" pitchFamily="2" charset="0"/>
                <a:ea typeface="Roboto" panose="02000000000000000000" pitchFamily="2" charset="0"/>
                <a:cs typeface="Roboto" panose="02000000000000000000" pitchFamily="2" charset="0"/>
              </a:rPr>
              <a:t>ndependent</a:t>
            </a: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6525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D249E07-99A2-F62E-4B52-C020775C9477}"/>
              </a:ext>
            </a:extLst>
          </p:cNvPr>
          <p:cNvPicPr>
            <a:picLocks noChangeAspect="1"/>
          </p:cNvPicPr>
          <p:nvPr/>
        </p:nvPicPr>
        <p:blipFill>
          <a:blip r:embed="rId3">
            <a:alphaModFix amt="35000"/>
          </a:blip>
          <a:srcRect l="45107"/>
          <a:stretch>
            <a:fillRect/>
          </a:stretch>
        </p:blipFill>
        <p:spPr>
          <a:xfrm>
            <a:off x="0" y="0"/>
            <a:ext cx="6858000" cy="9906000"/>
          </a:xfrm>
          <a:prstGeom prst="rect">
            <a:avLst/>
          </a:prstGeom>
        </p:spPr>
      </p:pic>
      <p:sp>
        <p:nvSpPr>
          <p:cNvPr id="8" name="Rectangle: Single Corner Rounded 7">
            <a:extLst>
              <a:ext uri="{FF2B5EF4-FFF2-40B4-BE49-F238E27FC236}">
                <a16:creationId xmlns:a16="http://schemas.microsoft.com/office/drawing/2014/main" id="{F22932D4-C6CF-75DC-CE1F-08CF2135843D}"/>
              </a:ext>
            </a:extLst>
          </p:cNvPr>
          <p:cNvSpPr/>
          <p:nvPr/>
        </p:nvSpPr>
        <p:spPr>
          <a:xfrm>
            <a:off x="0" y="8377177"/>
            <a:ext cx="5312780" cy="1528823"/>
          </a:xfrm>
          <a:prstGeom prst="round1Rect">
            <a:avLst>
              <a:gd name="adj" fmla="val 50000"/>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Picture 9">
            <a:extLst>
              <a:ext uri="{FF2B5EF4-FFF2-40B4-BE49-F238E27FC236}">
                <a16:creationId xmlns:a16="http://schemas.microsoft.com/office/drawing/2014/main" id="{1384DA74-6FA2-0A69-62E9-31A3CDB5EF76}"/>
              </a:ext>
            </a:extLst>
          </p:cNvPr>
          <p:cNvPicPr>
            <a:picLocks noChangeAspect="1"/>
          </p:cNvPicPr>
          <p:nvPr/>
        </p:nvPicPr>
        <p:blipFill>
          <a:blip r:embed="rId4"/>
          <a:stretch>
            <a:fillRect/>
          </a:stretch>
        </p:blipFill>
        <p:spPr>
          <a:xfrm>
            <a:off x="0" y="8421598"/>
            <a:ext cx="4232812" cy="1414144"/>
          </a:xfrm>
          <a:prstGeom prst="rect">
            <a:avLst/>
          </a:prstGeom>
        </p:spPr>
      </p:pic>
    </p:spTree>
    <p:extLst>
      <p:ext uri="{BB962C8B-B14F-4D97-AF65-F5344CB8AC3E}">
        <p14:creationId xmlns:p14="http://schemas.microsoft.com/office/powerpoint/2010/main" val="1495216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8AAF00EB013448BEC0C9274921C61B" ma:contentTypeVersion="0" ma:contentTypeDescription="Create a new document." ma:contentTypeScope="" ma:versionID="5fbf7218f63954129a05f51e0ec41fe6">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74ED0C5-9BC4-4A30-B218-C645AE1F9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F04165A-844B-4B0A-9851-850ABF98FE2D}">
  <ds:schemaRefs>
    <ds:schemaRef ds:uri="http://schemas.microsoft.com/sharepoint/v3/contenttype/forms"/>
  </ds:schemaRefs>
</ds:datastoreItem>
</file>

<file path=customXml/itemProps3.xml><?xml version="1.0" encoding="utf-8"?>
<ds:datastoreItem xmlns:ds="http://schemas.openxmlformats.org/officeDocument/2006/customXml" ds:itemID="{73868B3C-1D57-4669-A398-7ACF126A81D1}">
  <ds:schemaRefs>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purl.org/dc/elements/1.1/"/>
    <ds:schemaRef ds:uri="http://schemas.microsoft.com/office/infopath/2007/PartnerControls"/>
    <ds:schemaRef ds:uri="http://purl.org/dc/term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43180</TotalTime>
  <Words>2216</Words>
  <Application>Microsoft Office PowerPoint</Application>
  <PresentationFormat>A4 Paper (210x297 mm)</PresentationFormat>
  <Paragraphs>214</Paragraphs>
  <Slides>9</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Aptos</vt:lpstr>
      <vt:lpstr>Arial</vt:lpstr>
      <vt:lpstr>Bierstadt</vt:lpstr>
      <vt:lpstr>Calibri</vt:lpstr>
      <vt:lpstr>Calibri Light</vt:lpstr>
      <vt:lpstr>Roboto</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Protopapas</dc:creator>
  <cp:lastModifiedBy>Gosia Davies</cp:lastModifiedBy>
  <cp:revision>727</cp:revision>
  <cp:lastPrinted>2026-06-23T10:31:29Z</cp:lastPrinted>
  <dcterms:created xsi:type="dcterms:W3CDTF">2017-05-16T13:43:46Z</dcterms:created>
  <dcterms:modified xsi:type="dcterms:W3CDTF">2026-06-24T09:13:43Z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0x010100F88AAF00EB013448BEC0C9274921C61B</vt:lpwstr>
  </property>
  <property fmtid="{D5CDD505-2E9C-101B-9397-08002B2CF9AE}" pid="3" name="AlternateUri">
    <vt:lpwstr>huddle://files/documents/91172775</vt:lpwstr>
  </property>
</Properties>
</file>